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7" r:id="rId2"/>
    <p:sldId id="284" r:id="rId3"/>
    <p:sldId id="279" r:id="rId4"/>
    <p:sldId id="261" r:id="rId5"/>
    <p:sldId id="262" r:id="rId6"/>
    <p:sldId id="263" r:id="rId7"/>
    <p:sldId id="288" r:id="rId8"/>
    <p:sldId id="283" r:id="rId9"/>
    <p:sldId id="285" r:id="rId10"/>
    <p:sldId id="266" r:id="rId11"/>
    <p:sldId id="267" r:id="rId12"/>
    <p:sldId id="268" r:id="rId13"/>
    <p:sldId id="289" r:id="rId14"/>
    <p:sldId id="280" r:id="rId15"/>
    <p:sldId id="281" r:id="rId16"/>
    <p:sldId id="282" r:id="rId17"/>
    <p:sldId id="257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239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087" autoAdjust="0"/>
  </p:normalViewPr>
  <p:slideViewPr>
    <p:cSldViewPr snapToGrid="0">
      <p:cViewPr varScale="1">
        <p:scale>
          <a:sx n="62" d="100"/>
          <a:sy n="62" d="100"/>
        </p:scale>
        <p:origin x="1459" y="3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46795-670F-4678-A1A1-F3B5659B15EC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DAA1F-6490-4577-8612-F7F07C4D4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50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各位评委老师好，我们是华中科技大学启明星团队。我们揭榜的赛道是中科大国盾量子《基于量子计算云平台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软件开发与应用探索》。我们带来的作品是量子比特加速检索的高性能密态云盘。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17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我们具有业内领先技术，首创的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KS</a:t>
            </a:r>
            <a:r>
              <a:rPr lang="en-US" altLang="zh-CN" sz="1800" kern="100" baseline="300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加密模型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，采用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动态生成可搜索密文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和双向索引结构的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密文组织形式，在保证安全的同时搜索时间降低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10-100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倍，实现密文数据库的高效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构建与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检索。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该项模型成果发表在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NDSS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等国际顶级会议期刊上。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064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我们独创的密态转存方案，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xxxx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将搜索令牌快照为分享令牌，实现前后向安全性的密态数据分享，扩展云盘功能。该方案申请或获批了多项国家专利。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090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我们探索出一种密态量子搜索算法，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通过映射无序数据，设计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Oracle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算子，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大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幅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降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低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密文索引搜索时间。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动态生成的映射矩阵具有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高可扩展性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以存储大量密文数据。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另外，我们将量子计算云平台同密态云盘融合，为量子平台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应用普及提供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有效解决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方案。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416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基于三项核心技术，启明星密态云盘安全可靠、功能完善、性能优越、具有三位一体的领先优势。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4DAA1F-6490-4577-8612-F7F07C4D49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19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我们的产品获得了绿盟，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可信华泰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等龙头企业的高度肯定，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让我们充满信心。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团队成员均为华科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相关领域优秀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学生，研究方向涉及计算机、大数据、物理多个领域。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632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顾问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团队由计算机领域和物理领域内的多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知名导师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担任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，王蔚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等三位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老师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曾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多次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带领团队荣获挑战杯特等奖和金奖，具有丰富的指导经验。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306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我们为启明星探索了一条科学的发展道路。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未来，我们将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基于现有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产品优势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快速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起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在半年内接洽高端强需求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用户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，形成稳定的用户群体。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用一年的时间分片推进产品迭代升级。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最后，全面覆盖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toB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toC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业务领域，让启明星适配更多应用场景和更广泛的受众群体。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zh-CN" altLang="en-US" sz="12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聚焦安全行业</a:t>
            </a:r>
            <a:endParaRPr lang="en-US" altLang="zh-CN" sz="12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，巩固技术优势。</a:t>
            </a:r>
            <a:endParaRPr lang="en-US" altLang="zh-CN" sz="12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28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启明星，让密态云遇上量子。我们相信，启明星密态云盘将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为云存储行业注入新的活力，为量子计算提供更广阔的应用平台和落地场景！ 谢谢大家。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4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当前，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量子计算机和算法加速发展，在大数分解，量子搜索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问题上已经验证具有量子优越性。习近平总书记指出：加强量子科技发展战略谋划和系统布局，把握大趋势，下好先手棋。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如今，众多关键领域都活跃着量子计算的身影，为科技建设做出重大贡献。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8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在云存储领域，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量子计算技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术也能大展身手。我们希望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利用国际领先的量子计算云平台进行生产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开发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解决云盘存储产业的痛点难点，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让云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存储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更加安全，易用，高效。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，进行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度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融合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目前，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云盘存储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产业存在三个痛点。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一是安全无法保障。部分云盘以明文存储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用户敏感信息。这些数据破解成本低，泄露风险大，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导致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数据外泄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等安全问题频发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。从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个人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企业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再到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政府均有数据泄露案例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今年的米哈游产品设计暴露等事件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都说明保护云盘数据安全，推进数据密文存储刻不容缓。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MEGA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网盘泄露事件，去年的台湾省民众隐私出售事件以及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二是功能受到限制。市场上的密态云盘缺乏有效密文转存算法，用户无法直接通过密文向其他用户分享文件，比如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知名网络安全公司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Forcepoint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提供的云盘产品就不支持密文分享功能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，无法满足对数据有较强保密需求的用户，应用场景受限。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而具有同样知名度的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OneDrive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则不支持可搜索加密，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28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三是性能存在瓶颈。密文数据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索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引不易访问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数据检索性能开销巨大，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难以承受高负载的任务场景。去年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月，知名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云服务商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AWS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由于高峰值访问一个月宕机三次，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三成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服务器停用。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因此，打破数据搜索的性能瓶颈是构建高效密态云盘的必经之路。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亚马逊旗下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严重时甚至会导致系统崩溃。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919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针对行业存在的三个痛点，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我们设计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实现了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“启明星”密态云盘，首创动态可搜索对称加密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模型，让密文数据搜索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安全可靠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自研密态转存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方案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完善功能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；采用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量子加速检索降低性能开销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73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本产品分别在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端、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端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IOS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端进行了应用开发，实现多端可用，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具有很强的交互性和扩展性。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893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对比同类产品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，启明星亮点突出，在安全，功能，性能等指标上大幅领先。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并且我们实现了启明星两代产品的迭代，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版本支持密文搜索和密态转存，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2.0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版本在此基础上与量子计算云平台紧密结合，增添量子加速搜索算法，实现高效的密文搜索。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DAA1F-6490-4577-8612-F7F07C4D49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88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>
            <a:extLst>
              <a:ext uri="{FF2B5EF4-FFF2-40B4-BE49-F238E27FC236}">
                <a16:creationId xmlns:a16="http://schemas.microsoft.com/office/drawing/2014/main" id="{26607BE8-23D9-FE77-87EB-3380B32BAB74}"/>
              </a:ext>
            </a:extLst>
          </p:cNvPr>
          <p:cNvSpPr/>
          <p:nvPr userDrawn="1"/>
        </p:nvSpPr>
        <p:spPr>
          <a:xfrm>
            <a:off x="5183175" y="1"/>
            <a:ext cx="9809247" cy="6857999"/>
          </a:xfrm>
          <a:prstGeom prst="parallelogram">
            <a:avLst>
              <a:gd name="adj" fmla="val 63733"/>
            </a:avLst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69574B9-0644-BD88-6E41-4D77A2D44A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7597" y="516524"/>
            <a:ext cx="2728377" cy="7164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382874-0DB4-E4A0-68AA-2F29F83AE1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6" y="422743"/>
            <a:ext cx="1234023" cy="9247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32354F-BF8D-22C4-EA36-5F6BB2B599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57" y="639346"/>
            <a:ext cx="8896129" cy="62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4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54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84A1C-5B8E-1C81-8A13-6BF61DD5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B042D-2063-4AE7-036D-580929525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CAC1E-83D2-3B8F-7223-2A302BC0B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04EB-BFFA-499F-A985-6BEA4560B14D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FB5B9-EE3E-13E0-951C-F49D1312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EA346F-34F3-172D-24EE-7F46B89E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4414-70B7-49EC-9D3D-80313DAD7E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3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9C2802F-96F2-BEA4-37AF-8334EE2429A5}"/>
              </a:ext>
            </a:extLst>
          </p:cNvPr>
          <p:cNvSpPr/>
          <p:nvPr userDrawn="1"/>
        </p:nvSpPr>
        <p:spPr>
          <a:xfrm>
            <a:off x="493771" y="224006"/>
            <a:ext cx="349442" cy="640238"/>
          </a:xfrm>
          <a:prstGeom prst="rect">
            <a:avLst/>
          </a:prstGeom>
          <a:solidFill>
            <a:srgbClr val="2397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6433DFA-E1A7-8A9C-D230-E049D07EF71E}"/>
              </a:ext>
            </a:extLst>
          </p:cNvPr>
          <p:cNvSpPr/>
          <p:nvPr userDrawn="1"/>
        </p:nvSpPr>
        <p:spPr>
          <a:xfrm>
            <a:off x="-152400" y="6721475"/>
            <a:ext cx="12344400" cy="136525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4FFDF4-FA67-310D-ECD0-673DF4AD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320" y="368168"/>
            <a:ext cx="10176125" cy="4339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2359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DE0EB5D-F403-BD65-1BDB-1DA4FDD0DAE5}"/>
              </a:ext>
            </a:extLst>
          </p:cNvPr>
          <p:cNvSpPr/>
          <p:nvPr userDrawn="1"/>
        </p:nvSpPr>
        <p:spPr>
          <a:xfrm>
            <a:off x="-152400" y="6685281"/>
            <a:ext cx="12344400" cy="1727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4E6BCEB-E011-5C2C-C00A-9A76C48CD7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51061" y="296140"/>
            <a:ext cx="2115187" cy="5554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1C6E938-9D79-A623-EBB4-EFA17E937D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68" y="215405"/>
            <a:ext cx="956682" cy="716906"/>
          </a:xfrm>
          <a:prstGeom prst="rect">
            <a:avLst/>
          </a:prstGeom>
        </p:spPr>
      </p:pic>
      <p:sp>
        <p:nvSpPr>
          <p:cNvPr id="19" name="任意多边形 11">
            <a:extLst>
              <a:ext uri="{FF2B5EF4-FFF2-40B4-BE49-F238E27FC236}">
                <a16:creationId xmlns:a16="http://schemas.microsoft.com/office/drawing/2014/main" id="{C793BD2F-9F07-227E-E873-D2663DCBBC43}"/>
              </a:ext>
            </a:extLst>
          </p:cNvPr>
          <p:cNvSpPr/>
          <p:nvPr userDrawn="1"/>
        </p:nvSpPr>
        <p:spPr>
          <a:xfrm>
            <a:off x="0" y="1674346"/>
            <a:ext cx="1133862" cy="133859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20" name="任意多边形 12">
            <a:extLst>
              <a:ext uri="{FF2B5EF4-FFF2-40B4-BE49-F238E27FC236}">
                <a16:creationId xmlns:a16="http://schemas.microsoft.com/office/drawing/2014/main" id="{FDA4C80B-350E-39B8-1385-905D9F9D34D8}"/>
              </a:ext>
            </a:extLst>
          </p:cNvPr>
          <p:cNvSpPr/>
          <p:nvPr userDrawn="1"/>
        </p:nvSpPr>
        <p:spPr>
          <a:xfrm>
            <a:off x="0" y="1531610"/>
            <a:ext cx="997527" cy="133859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9E2EA3D8-0708-3C9D-73AE-D3781D87EB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0179" y="1531610"/>
            <a:ext cx="5880721" cy="876724"/>
          </a:xfrm>
          <a:solidFill>
            <a:schemeClr val="tx2"/>
          </a:solidFill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</a:p>
        </p:txBody>
      </p:sp>
      <p:sp>
        <p:nvSpPr>
          <p:cNvPr id="22" name="副标题 2">
            <a:extLst>
              <a:ext uri="{FF2B5EF4-FFF2-40B4-BE49-F238E27FC236}">
                <a16:creationId xmlns:a16="http://schemas.microsoft.com/office/drawing/2014/main" id="{B7E46204-0D0D-6916-E9E3-9B67A0EAB0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6059" y="2486435"/>
            <a:ext cx="5295252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277497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50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7E443694-CF99-900B-CAEE-01940A5F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04EB-BFFA-499F-A985-6BEA4560B14D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37DB9696-68F6-22AC-3D1E-6C0CE9BE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C6047CF1-644D-6A16-7863-C8CCB9D3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4414-70B7-49EC-9D3D-80313DAD7E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2802F-96F2-BEA4-37AF-8334EE2429A5}"/>
              </a:ext>
            </a:extLst>
          </p:cNvPr>
          <p:cNvSpPr/>
          <p:nvPr userDrawn="1"/>
        </p:nvSpPr>
        <p:spPr>
          <a:xfrm>
            <a:off x="493771" y="224006"/>
            <a:ext cx="349442" cy="640238"/>
          </a:xfrm>
          <a:prstGeom prst="rect">
            <a:avLst/>
          </a:prstGeom>
          <a:solidFill>
            <a:srgbClr val="2397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6433DFA-E1A7-8A9C-D230-E049D07EF71E}"/>
              </a:ext>
            </a:extLst>
          </p:cNvPr>
          <p:cNvSpPr/>
          <p:nvPr userDrawn="1"/>
        </p:nvSpPr>
        <p:spPr>
          <a:xfrm>
            <a:off x="-152400" y="6721475"/>
            <a:ext cx="12344400" cy="136525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19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5DF228-6C2E-DFDD-2DEE-D68A301D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2F9568-9040-831C-296D-26FE64DCA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0146DC-0F93-3E50-3AF7-B6AF81555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A04EB-BFFA-499F-A985-6BEA4560B14D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C7C05-5038-CA57-4A18-39794B5C9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95ED41-FD6D-226C-168E-83E7541AE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64414-70B7-49EC-9D3D-80313DAD7E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8B05772-A3F3-92ED-8FAF-24B470A154D8}"/>
              </a:ext>
            </a:extLst>
          </p:cNvPr>
          <p:cNvSpPr/>
          <p:nvPr userDrawn="1"/>
        </p:nvSpPr>
        <p:spPr>
          <a:xfrm>
            <a:off x="-152399" y="0"/>
            <a:ext cx="12344400" cy="6857999"/>
          </a:xfrm>
          <a:prstGeom prst="rect">
            <a:avLst/>
          </a:prstGeom>
          <a:solidFill>
            <a:srgbClr val="E9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38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4884" y="1785315"/>
            <a:ext cx="6925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rgbClr val="244B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基于量子比特</a:t>
            </a:r>
            <a:endParaRPr kumimoji="1" lang="en-US" altLang="zh-CN" sz="4800" b="1" dirty="0">
              <a:solidFill>
                <a:srgbClr val="244B6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4800" b="1" dirty="0">
                <a:solidFill>
                  <a:srgbClr val="244B6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加速检索的密态云盘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4884" y="5361934"/>
            <a:ext cx="45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汇报人：王子尧、罗理恒、陈威 </a:t>
            </a:r>
            <a:endParaRPr kumimoji="1" lang="en-US" altLang="zh-CN" sz="2400" b="1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3484" y="5823599"/>
            <a:ext cx="2670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2023</a:t>
            </a:r>
            <a:r>
              <a:rPr kumimoji="1" lang="zh-CN" altLang="en-US" sz="2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1" lang="en-US" altLang="zh-CN" sz="2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kumimoji="1" lang="zh-CN" altLang="en-US" sz="2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kumimoji="1" lang="en-US" altLang="zh-CN" sz="2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19</a:t>
            </a:r>
            <a:r>
              <a:rPr kumimoji="1" lang="zh-CN" altLang="en-US" sz="2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kumimoji="1" lang="en-US" altLang="zh-CN" sz="2400" b="1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9"/>
    </mc:Choice>
    <mc:Fallback>
      <p:transition spd="slow" advTm="30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9DDF06D-1772-6593-CF08-20C6AC1B0B61}"/>
              </a:ext>
            </a:extLst>
          </p:cNvPr>
          <p:cNvSpPr txBox="1">
            <a:spLocks/>
          </p:cNvSpPr>
          <p:nvPr/>
        </p:nvSpPr>
        <p:spPr>
          <a:xfrm>
            <a:off x="847689" y="210503"/>
            <a:ext cx="11209313" cy="612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68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6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核心技术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1——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动态可搜索对称加密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183CBB-B099-47D5-BB2A-9607E86E8CCD}"/>
              </a:ext>
            </a:extLst>
          </p:cNvPr>
          <p:cNvSpPr txBox="1"/>
          <p:nvPr/>
        </p:nvSpPr>
        <p:spPr>
          <a:xfrm>
            <a:off x="5935804" y="1890708"/>
            <a:ext cx="5590969" cy="309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KS</a:t>
            </a:r>
            <a:r>
              <a:rPr lang="en-US" altLang="zh-CN" sz="2400" b="1" baseline="30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可搜索加密模型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实现云盘存储的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密态安全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，搜索时间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10-100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Setup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阶段：生成可搜索密文并建立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密文数据库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 Update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阶段：生成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更新令牌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，添加或删除搜索索引。</a:t>
            </a: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Search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阶段：生成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搜索令牌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，来高效搜索索引，并返回可搜索密文。</a:t>
            </a: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34CF18-FD2A-41E9-8BB8-2FAD3D3C2D29}"/>
              </a:ext>
            </a:extLst>
          </p:cNvPr>
          <p:cNvSpPr txBox="1"/>
          <p:nvPr/>
        </p:nvSpPr>
        <p:spPr>
          <a:xfrm>
            <a:off x="377965" y="5847517"/>
            <a:ext cx="11115676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[1]Chen T, Xu P,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Picek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S, et al. The Power of Bamboo: On the Post-Compromise Security for Searchable Symmetric Encryption[C]//NDSS. 2023.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[2]Wei W, 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Dongli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L, Peng X, et al. Keyword Search Shareable Encryption for Fast and Secure Data Replication[J]. IEEE transactions on information forensics and security.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F40C41-C28D-4060-B741-ACBDA4372511}"/>
              </a:ext>
            </a:extLst>
          </p:cNvPr>
          <p:cNvSpPr txBox="1"/>
          <p:nvPr/>
        </p:nvSpPr>
        <p:spPr>
          <a:xfrm>
            <a:off x="5935803" y="5159145"/>
            <a:ext cx="597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该项成果发表于</a:t>
            </a: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NDSS</a:t>
            </a:r>
            <a:r>
              <a:rPr lang="en-US" altLang="zh-CN" sz="2400" b="1" baseline="300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TIFS</a:t>
            </a:r>
            <a:r>
              <a:rPr lang="en-US" altLang="zh-CN" sz="2400" b="1" baseline="300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</a:t>
            </a:r>
            <a:r>
              <a: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(CCF-A)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FDD01F-BD29-46FC-B731-2D68FC56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7" y="1324964"/>
            <a:ext cx="4854361" cy="21185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3EB53B-8EB9-439F-9C99-02244ECE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97" y="3771059"/>
            <a:ext cx="4854361" cy="18268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972259-EC90-4C96-9F84-9488FE1DD157}"/>
              </a:ext>
            </a:extLst>
          </p:cNvPr>
          <p:cNvSpPr txBox="1"/>
          <p:nvPr/>
        </p:nvSpPr>
        <p:spPr>
          <a:xfrm>
            <a:off x="5935804" y="1339364"/>
            <a:ext cx="3984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安全性高</a:t>
            </a:r>
          </a:p>
        </p:txBody>
      </p:sp>
    </p:spTree>
    <p:extLst>
      <p:ext uri="{BB962C8B-B14F-4D97-AF65-F5344CB8AC3E}">
        <p14:creationId xmlns:p14="http://schemas.microsoft.com/office/powerpoint/2010/main" val="4065377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53B6893-7D33-BD86-D5D8-EECC8FB146F6}"/>
              </a:ext>
            </a:extLst>
          </p:cNvPr>
          <p:cNvSpPr txBox="1">
            <a:spLocks/>
          </p:cNvSpPr>
          <p:nvPr/>
        </p:nvSpPr>
        <p:spPr>
          <a:xfrm>
            <a:off x="850121" y="212940"/>
            <a:ext cx="11209313" cy="64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68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6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核心技术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2——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密态转存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43DC0E-D571-45C3-903A-6CABD0B5C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8" y="3610966"/>
            <a:ext cx="4684917" cy="29646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246F07-D8C9-477B-845D-B073FFB0E399}"/>
              </a:ext>
            </a:extLst>
          </p:cNvPr>
          <p:cNvSpPr txBox="1"/>
          <p:nvPr/>
        </p:nvSpPr>
        <p:spPr>
          <a:xfrm>
            <a:off x="5907457" y="2961937"/>
            <a:ext cx="53821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具有前向索引的可搜索公钥加密方法及系统</a:t>
            </a:r>
            <a:endParaRPr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专利号：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ZL 2018 I 1529868.5</a:t>
            </a:r>
          </a:p>
          <a:p>
            <a:pPr lvl="1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授权公告日：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023496-9E53-428B-8800-9C2870387937}"/>
              </a:ext>
            </a:extLst>
          </p:cNvPr>
          <p:cNvSpPr txBox="1"/>
          <p:nvPr/>
        </p:nvSpPr>
        <p:spPr>
          <a:xfrm>
            <a:off x="5907457" y="3954503"/>
            <a:ext cx="53821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高效且具有前后向安全性的可搜索对称加密方法及系统</a:t>
            </a:r>
            <a:endParaRPr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专利号：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ZL 2019 I 0646540.X</a:t>
            </a:r>
          </a:p>
          <a:p>
            <a:pPr lvl="1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授权公告日：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29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1EF5AC-C3B9-4CC3-B787-C444AF6767B9}"/>
              </a:ext>
            </a:extLst>
          </p:cNvPr>
          <p:cNvGrpSpPr/>
          <p:nvPr/>
        </p:nvGrpSpPr>
        <p:grpSpPr>
          <a:xfrm>
            <a:off x="354458" y="1086249"/>
            <a:ext cx="4670593" cy="2299408"/>
            <a:chOff x="1005912" y="1084629"/>
            <a:chExt cx="4458224" cy="219485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B7FF06C-E989-4200-8A33-533281CE3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000" y="1084629"/>
              <a:ext cx="1522108" cy="219485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F30DAE4-B13A-46F4-A413-BDBF3C015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912" y="1084629"/>
              <a:ext cx="1510088" cy="219485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BD513D5-CE25-4C22-B3E1-8C7FD5B20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108" y="1084629"/>
              <a:ext cx="1426028" cy="2194855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3BB20A3-FA17-4614-B0A8-F2206A960028}"/>
              </a:ext>
            </a:extLst>
          </p:cNvPr>
          <p:cNvSpPr txBox="1"/>
          <p:nvPr/>
        </p:nvSpPr>
        <p:spPr>
          <a:xfrm>
            <a:off x="5907457" y="5223718"/>
            <a:ext cx="53822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抗关键字猜测攻击的可搜索公钥加密批处理方法及系统</a:t>
            </a:r>
            <a:endParaRPr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申请号：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20221040029</a:t>
            </a:r>
          </a:p>
          <a:p>
            <a:pPr lvl="1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专利申请日：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18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F5594D-5EFD-40CE-B61F-499BA2EADE5F}"/>
              </a:ext>
            </a:extLst>
          </p:cNvPr>
          <p:cNvSpPr txBox="1"/>
          <p:nvPr/>
        </p:nvSpPr>
        <p:spPr>
          <a:xfrm>
            <a:off x="5907457" y="1777068"/>
            <a:ext cx="5625469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该模型具有独创的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密态转存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方案，实现了密态数据的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安全分享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E77FE1-8728-4C90-AA3A-9957F7B52E16}"/>
              </a:ext>
            </a:extLst>
          </p:cNvPr>
          <p:cNvSpPr txBox="1"/>
          <p:nvPr/>
        </p:nvSpPr>
        <p:spPr>
          <a:xfrm>
            <a:off x="5907457" y="1246104"/>
            <a:ext cx="412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功能完善</a:t>
            </a:r>
          </a:p>
        </p:txBody>
      </p:sp>
    </p:spTree>
    <p:extLst>
      <p:ext uri="{BB962C8B-B14F-4D97-AF65-F5344CB8AC3E}">
        <p14:creationId xmlns:p14="http://schemas.microsoft.com/office/powerpoint/2010/main" val="134726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04FD665-1F9C-2E34-AADB-3D561EFC43DA}"/>
              </a:ext>
            </a:extLst>
          </p:cNvPr>
          <p:cNvSpPr txBox="1">
            <a:spLocks/>
          </p:cNvSpPr>
          <p:nvPr/>
        </p:nvSpPr>
        <p:spPr>
          <a:xfrm>
            <a:off x="852341" y="215139"/>
            <a:ext cx="11209313" cy="64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68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6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核心技术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3——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密态量子搜索计算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D4AA13-DB16-5185-2A7A-30F5C9901DAC}"/>
              </a:ext>
            </a:extLst>
          </p:cNvPr>
          <p:cNvSpPr txBox="1"/>
          <p:nvPr/>
        </p:nvSpPr>
        <p:spPr>
          <a:xfrm>
            <a:off x="6015081" y="1784266"/>
            <a:ext cx="4813203" cy="4296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利用量子搜索实现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搜索加速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设计无序数据动态映射矩阵，基于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Grover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搜索算法的思想，降低搜索时间复杂度，大幅度提高效率。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搜索算法具有良好的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可扩展性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搜索算法可根据数据比特数进行扩展，算法适用性强。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实现了量子平台的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功能推广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将量子计算平台与云盘产品结合，为量子平台应用普及提供方案。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6E6211-B183-4A7C-8A9E-64AE89515C35}"/>
              </a:ext>
            </a:extLst>
          </p:cNvPr>
          <p:cNvSpPr txBox="1"/>
          <p:nvPr/>
        </p:nvSpPr>
        <p:spPr>
          <a:xfrm>
            <a:off x="6015081" y="1199491"/>
            <a:ext cx="412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性能优越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D4F18B-8729-238F-1A2E-EA26D59E1378}"/>
              </a:ext>
            </a:extLst>
          </p:cNvPr>
          <p:cNvGrpSpPr/>
          <p:nvPr/>
        </p:nvGrpSpPr>
        <p:grpSpPr>
          <a:xfrm>
            <a:off x="410481" y="1199491"/>
            <a:ext cx="4917637" cy="3213762"/>
            <a:chOff x="697514" y="1491878"/>
            <a:chExt cx="4917637" cy="321376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FADDDDA-3A1E-B03B-3CBE-BC6278883E2A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6" r="4460"/>
            <a:stretch>
              <a:fillRect/>
            </a:stretch>
          </p:blipFill>
          <p:spPr>
            <a:xfrm>
              <a:off x="697514" y="1491878"/>
              <a:ext cx="4917637" cy="217798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BB64D85-91EF-4F2C-90E8-FB2C02EB455C}"/>
                </a:ext>
              </a:extLst>
            </p:cNvPr>
            <p:cNvSpPr/>
            <p:nvPr/>
          </p:nvSpPr>
          <p:spPr>
            <a:xfrm>
              <a:off x="852341" y="3927743"/>
              <a:ext cx="766052" cy="7778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初态制备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229516F-00DA-4683-8B33-75EB6202EFFC}"/>
                </a:ext>
              </a:extLst>
            </p:cNvPr>
            <p:cNvSpPr/>
            <p:nvPr/>
          </p:nvSpPr>
          <p:spPr>
            <a:xfrm>
              <a:off x="1793016" y="3927742"/>
              <a:ext cx="766052" cy="7778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求解标记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A0922E7-9248-454B-9364-2627BE8B0623}"/>
                </a:ext>
              </a:extLst>
            </p:cNvPr>
            <p:cNvSpPr/>
            <p:nvPr/>
          </p:nvSpPr>
          <p:spPr>
            <a:xfrm>
              <a:off x="3101153" y="3927741"/>
              <a:ext cx="766052" cy="7778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末态翻转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C8E5A84-DED0-40B5-8648-3E1AC7FC5566}"/>
                </a:ext>
              </a:extLst>
            </p:cNvPr>
            <p:cNvSpPr/>
            <p:nvPr/>
          </p:nvSpPr>
          <p:spPr>
            <a:xfrm>
              <a:off x="4556801" y="3927740"/>
              <a:ext cx="766052" cy="7778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结果测量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221512F-572D-4AA1-A916-5EB4F8E2C382}"/>
                </a:ext>
              </a:extLst>
            </p:cNvPr>
            <p:cNvCxnSpPr>
              <a:cxnSpLocks/>
            </p:cNvCxnSpPr>
            <p:nvPr/>
          </p:nvCxnSpPr>
          <p:spPr>
            <a:xfrm>
              <a:off x="4940255" y="3173853"/>
              <a:ext cx="0" cy="759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6FB1D2D9-DD70-E6D6-D672-44D16DBF0F0E}"/>
                </a:ext>
              </a:extLst>
            </p:cNvPr>
            <p:cNvCxnSpPr>
              <a:cxnSpLocks/>
            </p:cNvCxnSpPr>
            <p:nvPr/>
          </p:nvCxnSpPr>
          <p:spPr>
            <a:xfrm>
              <a:off x="3488031" y="3173853"/>
              <a:ext cx="0" cy="759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34385E9-8381-8B4C-71EC-E7CBF8A7EC4D}"/>
                </a:ext>
              </a:extLst>
            </p:cNvPr>
            <p:cNvCxnSpPr>
              <a:cxnSpLocks/>
            </p:cNvCxnSpPr>
            <p:nvPr/>
          </p:nvCxnSpPr>
          <p:spPr>
            <a:xfrm>
              <a:off x="2184273" y="3168588"/>
              <a:ext cx="0" cy="759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507D0FFA-616D-17F1-CF97-F129AD0964E0}"/>
                </a:ext>
              </a:extLst>
            </p:cNvPr>
            <p:cNvCxnSpPr>
              <a:cxnSpLocks/>
            </p:cNvCxnSpPr>
            <p:nvPr/>
          </p:nvCxnSpPr>
          <p:spPr>
            <a:xfrm>
              <a:off x="1233494" y="3168588"/>
              <a:ext cx="0" cy="759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5431423-FA41-4894-86E4-CAEF92528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0" y="4796305"/>
            <a:ext cx="5515280" cy="12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37EAE5DF-8464-7BC8-3B42-C51FD8923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47" y="357567"/>
            <a:ext cx="10176125" cy="433981"/>
          </a:xfrm>
        </p:spPr>
        <p:txBody>
          <a:bodyPr/>
          <a:lstStyle/>
          <a:p>
            <a:r>
              <a:rPr lang="zh-CN" altLang="en-US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产品亮点</a:t>
            </a:r>
            <a:r>
              <a:rPr lang="en-US" altLang="zh-CN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lang="zh-CN" altLang="en-US" b="1" dirty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三位一体领先</a:t>
            </a:r>
          </a:p>
        </p:txBody>
      </p:sp>
      <p:sp>
        <p:nvSpPr>
          <p:cNvPr id="3" name="矩形: 剪去单角 2">
            <a:extLst>
              <a:ext uri="{FF2B5EF4-FFF2-40B4-BE49-F238E27FC236}">
                <a16:creationId xmlns:a16="http://schemas.microsoft.com/office/drawing/2014/main" id="{5887F3E1-BBD4-95F2-5D08-DDEA9BF9BA68}"/>
              </a:ext>
            </a:extLst>
          </p:cNvPr>
          <p:cNvSpPr/>
          <p:nvPr/>
        </p:nvSpPr>
        <p:spPr>
          <a:xfrm flipH="1">
            <a:off x="9392865" y="1836717"/>
            <a:ext cx="2809237" cy="4884733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: 剪去单角 4">
            <a:extLst>
              <a:ext uri="{FF2B5EF4-FFF2-40B4-BE49-F238E27FC236}">
                <a16:creationId xmlns:a16="http://schemas.microsoft.com/office/drawing/2014/main" id="{FC1D353E-975D-C906-D1AE-EE22F1FD03E0}"/>
              </a:ext>
            </a:extLst>
          </p:cNvPr>
          <p:cNvSpPr/>
          <p:nvPr/>
        </p:nvSpPr>
        <p:spPr>
          <a:xfrm flipH="1">
            <a:off x="6529041" y="1836718"/>
            <a:ext cx="2868965" cy="488473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D016A4-C272-1E3E-E806-96D681C452DC}"/>
              </a:ext>
            </a:extLst>
          </p:cNvPr>
          <p:cNvGrpSpPr/>
          <p:nvPr/>
        </p:nvGrpSpPr>
        <p:grpSpPr>
          <a:xfrm>
            <a:off x="6983839" y="2183376"/>
            <a:ext cx="311528" cy="322056"/>
            <a:chOff x="3017003" y="2210905"/>
            <a:chExt cx="300235" cy="310381"/>
          </a:xfrm>
        </p:grpSpPr>
        <p:sp>
          <p:nvSpPr>
            <p:cNvPr id="6" name="箭头: V 形 5">
              <a:extLst>
                <a:ext uri="{FF2B5EF4-FFF2-40B4-BE49-F238E27FC236}">
                  <a16:creationId xmlns:a16="http://schemas.microsoft.com/office/drawing/2014/main" id="{4545927E-6FB0-8D40-FFD3-E3FC99BD5175}"/>
                </a:ext>
              </a:extLst>
            </p:cNvPr>
            <p:cNvSpPr/>
            <p:nvPr/>
          </p:nvSpPr>
          <p:spPr>
            <a:xfrm rot="16200000">
              <a:off x="3063661" y="2164249"/>
              <a:ext cx="206921" cy="300233"/>
            </a:xfrm>
            <a:prstGeom prst="chevron">
              <a:avLst>
                <a:gd name="adj" fmla="val 6473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箭头: V 形 7">
              <a:extLst>
                <a:ext uri="{FF2B5EF4-FFF2-40B4-BE49-F238E27FC236}">
                  <a16:creationId xmlns:a16="http://schemas.microsoft.com/office/drawing/2014/main" id="{6493EBE3-DEC5-3851-1267-5BC227AD30CE}"/>
                </a:ext>
              </a:extLst>
            </p:cNvPr>
            <p:cNvSpPr/>
            <p:nvPr/>
          </p:nvSpPr>
          <p:spPr>
            <a:xfrm rot="16200000">
              <a:off x="3063659" y="2267709"/>
              <a:ext cx="206921" cy="300233"/>
            </a:xfrm>
            <a:prstGeom prst="chevron">
              <a:avLst>
                <a:gd name="adj" fmla="val 6473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5CAA769-4E4D-5396-0E72-CC391A102662}"/>
              </a:ext>
            </a:extLst>
          </p:cNvPr>
          <p:cNvGrpSpPr/>
          <p:nvPr/>
        </p:nvGrpSpPr>
        <p:grpSpPr>
          <a:xfrm>
            <a:off x="9814343" y="2132849"/>
            <a:ext cx="311528" cy="322056"/>
            <a:chOff x="3017003" y="2210905"/>
            <a:chExt cx="300235" cy="310381"/>
          </a:xfrm>
        </p:grpSpPr>
        <p:sp>
          <p:nvSpPr>
            <p:cNvPr id="20" name="箭头: V 形 19">
              <a:extLst>
                <a:ext uri="{FF2B5EF4-FFF2-40B4-BE49-F238E27FC236}">
                  <a16:creationId xmlns:a16="http://schemas.microsoft.com/office/drawing/2014/main" id="{D73CB2B2-3E39-63D8-5E23-F24FCADA9DE2}"/>
                </a:ext>
              </a:extLst>
            </p:cNvPr>
            <p:cNvSpPr/>
            <p:nvPr/>
          </p:nvSpPr>
          <p:spPr>
            <a:xfrm rot="16200000">
              <a:off x="3063661" y="2164249"/>
              <a:ext cx="206921" cy="300233"/>
            </a:xfrm>
            <a:prstGeom prst="chevron">
              <a:avLst>
                <a:gd name="adj" fmla="val 6473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箭头: V 形 20">
              <a:extLst>
                <a:ext uri="{FF2B5EF4-FFF2-40B4-BE49-F238E27FC236}">
                  <a16:creationId xmlns:a16="http://schemas.microsoft.com/office/drawing/2014/main" id="{1D9257F4-AF2F-E429-830F-F15E26737D52}"/>
                </a:ext>
              </a:extLst>
            </p:cNvPr>
            <p:cNvSpPr/>
            <p:nvPr/>
          </p:nvSpPr>
          <p:spPr>
            <a:xfrm rot="16200000">
              <a:off x="3063659" y="2267709"/>
              <a:ext cx="206921" cy="300233"/>
            </a:xfrm>
            <a:prstGeom prst="chevron">
              <a:avLst>
                <a:gd name="adj" fmla="val 6473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3A1D51D-DC78-0826-AC79-C7A1A621322F}"/>
              </a:ext>
            </a:extLst>
          </p:cNvPr>
          <p:cNvSpPr txBox="1"/>
          <p:nvPr/>
        </p:nvSpPr>
        <p:spPr>
          <a:xfrm>
            <a:off x="6767499" y="2508725"/>
            <a:ext cx="102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CAA49CA-CB44-4FCA-AF46-A0F6BF057546}"/>
              </a:ext>
            </a:extLst>
          </p:cNvPr>
          <p:cNvGrpSpPr/>
          <p:nvPr/>
        </p:nvGrpSpPr>
        <p:grpSpPr>
          <a:xfrm>
            <a:off x="6527208" y="3222002"/>
            <a:ext cx="1276041" cy="1182180"/>
            <a:chOff x="6528495" y="3345000"/>
            <a:chExt cx="1276041" cy="118218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7537579-A5E6-7D59-7A67-4238AAF0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466" y="3345000"/>
              <a:ext cx="986899" cy="720898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A8FFABC-4440-E645-ED14-78D8E176F4B7}"/>
                </a:ext>
              </a:extLst>
            </p:cNvPr>
            <p:cNvSpPr/>
            <p:nvPr/>
          </p:nvSpPr>
          <p:spPr>
            <a:xfrm>
              <a:off x="6528495" y="4112020"/>
              <a:ext cx="1276041" cy="4151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 w="0"/>
                  <a:solidFill>
                    <a:srgbClr val="3F3F3F"/>
                  </a:solidFill>
                  <a:effectLst>
                    <a:outerShdw blurRad="38100" dist="19050" dir="2700000" algn="tl" rotWithShape="0">
                      <a:srgbClr val="3F3F3F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传统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1314134-F20D-47C8-A51F-A9F81C1809A9}"/>
              </a:ext>
            </a:extLst>
          </p:cNvPr>
          <p:cNvGrpSpPr/>
          <p:nvPr/>
        </p:nvGrpSpPr>
        <p:grpSpPr>
          <a:xfrm>
            <a:off x="6637021" y="5186385"/>
            <a:ext cx="1005162" cy="1027165"/>
            <a:chOff x="6588916" y="4861427"/>
            <a:chExt cx="1102001" cy="112612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8F1DFAF-5420-7948-F5B9-896C1862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916" y="4861427"/>
              <a:ext cx="1102001" cy="633356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C08243F-527C-2E65-0905-A1FD45B8FA60}"/>
                </a:ext>
              </a:extLst>
            </p:cNvPr>
            <p:cNvSpPr txBox="1"/>
            <p:nvPr/>
          </p:nvSpPr>
          <p:spPr>
            <a:xfrm>
              <a:off x="6727954" y="5572391"/>
              <a:ext cx="823295" cy="41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 w="0"/>
                  <a:solidFill>
                    <a:srgbClr val="3F3F3F"/>
                  </a:solidFill>
                  <a:effectLst>
                    <a:outerShdw blurRad="38100" dist="19050" dir="2700000" algn="tl" rotWithShape="0">
                      <a:srgbClr val="3F3F3F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新型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16D735B-AE5B-AAEC-8068-EFD73A5A39D5}"/>
              </a:ext>
            </a:extLst>
          </p:cNvPr>
          <p:cNvSpPr txBox="1"/>
          <p:nvPr/>
        </p:nvSpPr>
        <p:spPr>
          <a:xfrm>
            <a:off x="9601332" y="2505810"/>
            <a:ext cx="84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C715CCC-92DA-CE61-EB83-C5B65924DBAF}"/>
              </a:ext>
            </a:extLst>
          </p:cNvPr>
          <p:cNvGrpSpPr/>
          <p:nvPr/>
        </p:nvGrpSpPr>
        <p:grpSpPr>
          <a:xfrm>
            <a:off x="380807" y="2801586"/>
            <a:ext cx="2627721" cy="2627721"/>
            <a:chOff x="66729" y="1214259"/>
            <a:chExt cx="2627721" cy="2627721"/>
          </a:xfrm>
        </p:grpSpPr>
        <p:sp>
          <p:nvSpPr>
            <p:cNvPr id="10" name="Oval 260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>
              <a:extLst>
                <a:ext uri="{FF2B5EF4-FFF2-40B4-BE49-F238E27FC236}">
                  <a16:creationId xmlns:a16="http://schemas.microsoft.com/office/drawing/2014/main" id="{E6815A71-00D4-9407-CB92-2B1550C7D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48" y="2381506"/>
              <a:ext cx="628532" cy="63963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Freeform 252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>
              <a:extLst>
                <a:ext uri="{FF2B5EF4-FFF2-40B4-BE49-F238E27FC236}">
                  <a16:creationId xmlns:a16="http://schemas.microsoft.com/office/drawing/2014/main" id="{6D0C727C-C828-935F-366E-EBC90EE7ADE2}"/>
                </a:ext>
              </a:extLst>
            </p:cNvPr>
            <p:cNvSpPr>
              <a:spLocks/>
            </p:cNvSpPr>
            <p:nvPr/>
          </p:nvSpPr>
          <p:spPr bwMode="auto">
            <a:xfrm rot="1234796">
              <a:off x="1042310" y="2191290"/>
              <a:ext cx="747930" cy="721417"/>
            </a:xfrm>
            <a:custGeom>
              <a:avLst/>
              <a:gdLst>
                <a:gd name="T0" fmla="*/ 63 w 225"/>
                <a:gd name="T1" fmla="*/ 27 h 225"/>
                <a:gd name="T2" fmla="*/ 198 w 225"/>
                <a:gd name="T3" fmla="*/ 63 h 225"/>
                <a:gd name="T4" fmla="*/ 162 w 225"/>
                <a:gd name="T5" fmla="*/ 198 h 225"/>
                <a:gd name="T6" fmla="*/ 27 w 225"/>
                <a:gd name="T7" fmla="*/ 162 h 225"/>
                <a:gd name="T8" fmla="*/ 63 w 225"/>
                <a:gd name="T9" fmla="*/ 2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25">
                  <a:moveTo>
                    <a:pt x="63" y="27"/>
                  </a:moveTo>
                  <a:cubicBezTo>
                    <a:pt x="110" y="0"/>
                    <a:pt x="170" y="16"/>
                    <a:pt x="198" y="63"/>
                  </a:cubicBezTo>
                  <a:cubicBezTo>
                    <a:pt x="225" y="110"/>
                    <a:pt x="209" y="170"/>
                    <a:pt x="162" y="198"/>
                  </a:cubicBezTo>
                  <a:cubicBezTo>
                    <a:pt x="115" y="225"/>
                    <a:pt x="55" y="209"/>
                    <a:pt x="27" y="162"/>
                  </a:cubicBezTo>
                  <a:cubicBezTo>
                    <a:pt x="0" y="115"/>
                    <a:pt x="16" y="55"/>
                    <a:pt x="63" y="2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932795DC-99E5-B65B-FC6B-AFBB8E99465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056" y="2304631"/>
              <a:ext cx="457754" cy="425057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253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>
              <a:extLst>
                <a:ext uri="{FF2B5EF4-FFF2-40B4-BE49-F238E27FC236}">
                  <a16:creationId xmlns:a16="http://schemas.microsoft.com/office/drawing/2014/main" id="{2232DC65-5DBD-273A-704C-E07A3224BB16}"/>
                </a:ext>
              </a:extLst>
            </p:cNvPr>
            <p:cNvSpPr>
              <a:spLocks/>
            </p:cNvSpPr>
            <p:nvPr/>
          </p:nvSpPr>
          <p:spPr bwMode="auto">
            <a:xfrm rot="1356621">
              <a:off x="1885593" y="1964603"/>
              <a:ext cx="719602" cy="715551"/>
            </a:xfrm>
            <a:custGeom>
              <a:avLst/>
              <a:gdLst>
                <a:gd name="T0" fmla="*/ 64 w 225"/>
                <a:gd name="T1" fmla="*/ 27 h 224"/>
                <a:gd name="T2" fmla="*/ 198 w 225"/>
                <a:gd name="T3" fmla="*/ 63 h 224"/>
                <a:gd name="T4" fmla="*/ 162 w 225"/>
                <a:gd name="T5" fmla="*/ 197 h 224"/>
                <a:gd name="T6" fmla="*/ 28 w 225"/>
                <a:gd name="T7" fmla="*/ 161 h 224"/>
                <a:gd name="T8" fmla="*/ 64 w 225"/>
                <a:gd name="T9" fmla="*/ 2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24">
                  <a:moveTo>
                    <a:pt x="64" y="27"/>
                  </a:moveTo>
                  <a:cubicBezTo>
                    <a:pt x="111" y="0"/>
                    <a:pt x="171" y="16"/>
                    <a:pt x="198" y="63"/>
                  </a:cubicBezTo>
                  <a:cubicBezTo>
                    <a:pt x="225" y="110"/>
                    <a:pt x="209" y="170"/>
                    <a:pt x="162" y="197"/>
                  </a:cubicBezTo>
                  <a:cubicBezTo>
                    <a:pt x="115" y="224"/>
                    <a:pt x="55" y="208"/>
                    <a:pt x="28" y="161"/>
                  </a:cubicBezTo>
                  <a:cubicBezTo>
                    <a:pt x="0" y="114"/>
                    <a:pt x="17" y="54"/>
                    <a:pt x="64" y="27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872E42F-7033-A9AB-0EAC-02EB0954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089" y="3066635"/>
              <a:ext cx="621460" cy="623778"/>
            </a:xfrm>
            <a:prstGeom prst="rect">
              <a:avLst/>
            </a:prstGeom>
          </p:spPr>
        </p:pic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FA04147-DEC6-B93E-DD66-1911C465536F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83505" y="2037362"/>
              <a:ext cx="75089" cy="2001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AC7ACB6-8217-849B-CFFF-091021C52B2E}"/>
                </a:ext>
              </a:extLst>
            </p:cNvPr>
            <p:cNvCxnSpPr>
              <a:cxnSpLocks/>
              <a:stCxn id="13" idx="3"/>
              <a:endCxn id="11" idx="1"/>
            </p:cNvCxnSpPr>
            <p:nvPr/>
          </p:nvCxnSpPr>
          <p:spPr>
            <a:xfrm flipH="1">
              <a:off x="1738140" y="2362973"/>
              <a:ext cx="197596" cy="140347"/>
            </a:xfrm>
            <a:prstGeom prst="line">
              <a:avLst/>
            </a:prstGeom>
            <a:ln w="1905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17BE101-87E0-D680-1D81-C50D46293C83}"/>
                </a:ext>
              </a:extLst>
            </p:cNvPr>
            <p:cNvCxnSpPr>
              <a:cxnSpLocks/>
              <a:stCxn id="10" idx="6"/>
              <a:endCxn id="11" idx="3"/>
            </p:cNvCxnSpPr>
            <p:nvPr/>
          </p:nvCxnSpPr>
          <p:spPr>
            <a:xfrm flipV="1">
              <a:off x="859680" y="2600677"/>
              <a:ext cx="234730" cy="1006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276DE6F-4648-5C1A-56A8-4CAAEB53710A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>
              <a:off x="1473956" y="2866482"/>
              <a:ext cx="9863" cy="2001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247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>
              <a:extLst>
                <a:ext uri="{FF2B5EF4-FFF2-40B4-BE49-F238E27FC236}">
                  <a16:creationId xmlns:a16="http://schemas.microsoft.com/office/drawing/2014/main" id="{93A5D7A3-D53A-145B-6B1B-22F783E967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263140">
              <a:off x="846211" y="1453629"/>
              <a:ext cx="628532" cy="639636"/>
            </a:xfrm>
            <a:prstGeom prst="ellipse">
              <a:avLst/>
            </a:prstGeom>
            <a:solidFill>
              <a:srgbClr val="2FCBBC">
                <a:alpha val="7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ED65509-5294-4CA8-EE0B-56474920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475" y="2110380"/>
              <a:ext cx="299839" cy="388501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DABB430-74E3-5C67-66E8-ED63ED5F3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8253" y="2528120"/>
              <a:ext cx="354401" cy="346407"/>
            </a:xfrm>
            <a:prstGeom prst="rect">
              <a:avLst/>
            </a:prstGeom>
          </p:spPr>
        </p:pic>
        <p:sp>
          <p:nvSpPr>
            <p:cNvPr id="48" name="圆: 空心 47">
              <a:extLst>
                <a:ext uri="{FF2B5EF4-FFF2-40B4-BE49-F238E27FC236}">
                  <a16:creationId xmlns:a16="http://schemas.microsoft.com/office/drawing/2014/main" id="{D9E75C20-C108-A6C6-B8D0-A73D51B6AE39}"/>
                </a:ext>
              </a:extLst>
            </p:cNvPr>
            <p:cNvSpPr/>
            <p:nvPr/>
          </p:nvSpPr>
          <p:spPr>
            <a:xfrm>
              <a:off x="66729" y="1214259"/>
              <a:ext cx="2627721" cy="2627721"/>
            </a:xfrm>
            <a:prstGeom prst="donut">
              <a:avLst>
                <a:gd name="adj" fmla="val 2717"/>
              </a:avLst>
            </a:prstGeom>
            <a:solidFill>
              <a:srgbClr val="2EC4B6"/>
            </a:solidFill>
            <a:ln>
              <a:solidFill>
                <a:srgbClr val="2397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05E9EB2-5EA3-685B-D14B-28B98E53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63" y="1576192"/>
              <a:ext cx="289228" cy="358643"/>
            </a:xfrm>
            <a:prstGeom prst="rect">
              <a:avLst/>
            </a:prstGeom>
          </p:spPr>
        </p:pic>
      </p:grpSp>
      <p:sp>
        <p:nvSpPr>
          <p:cNvPr id="47" name="矩形: 剪去单角 46">
            <a:extLst>
              <a:ext uri="{FF2B5EF4-FFF2-40B4-BE49-F238E27FC236}">
                <a16:creationId xmlns:a16="http://schemas.microsoft.com/office/drawing/2014/main" id="{0A52713B-BF85-47B3-954C-C774C425AAF0}"/>
              </a:ext>
            </a:extLst>
          </p:cNvPr>
          <p:cNvSpPr/>
          <p:nvPr/>
        </p:nvSpPr>
        <p:spPr>
          <a:xfrm flipH="1">
            <a:off x="3566459" y="1836717"/>
            <a:ext cx="2960749" cy="4884733"/>
          </a:xfrm>
          <a:prstGeom prst="snip1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50E39E0-835F-408F-A5DA-9C90A46CDC13}"/>
              </a:ext>
            </a:extLst>
          </p:cNvPr>
          <p:cNvGrpSpPr/>
          <p:nvPr/>
        </p:nvGrpSpPr>
        <p:grpSpPr>
          <a:xfrm>
            <a:off x="3966109" y="2183410"/>
            <a:ext cx="311528" cy="322056"/>
            <a:chOff x="3017003" y="2210905"/>
            <a:chExt cx="300235" cy="310381"/>
          </a:xfrm>
        </p:grpSpPr>
        <p:sp>
          <p:nvSpPr>
            <p:cNvPr id="50" name="箭头: V 形 49">
              <a:extLst>
                <a:ext uri="{FF2B5EF4-FFF2-40B4-BE49-F238E27FC236}">
                  <a16:creationId xmlns:a16="http://schemas.microsoft.com/office/drawing/2014/main" id="{690CA6B3-07F1-4DB7-A4C1-811D1259F313}"/>
                </a:ext>
              </a:extLst>
            </p:cNvPr>
            <p:cNvSpPr/>
            <p:nvPr/>
          </p:nvSpPr>
          <p:spPr>
            <a:xfrm rot="16200000">
              <a:off x="3063661" y="2164249"/>
              <a:ext cx="206921" cy="300233"/>
            </a:xfrm>
            <a:prstGeom prst="chevron">
              <a:avLst>
                <a:gd name="adj" fmla="val 6473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箭头: V 形 50">
              <a:extLst>
                <a:ext uri="{FF2B5EF4-FFF2-40B4-BE49-F238E27FC236}">
                  <a16:creationId xmlns:a16="http://schemas.microsoft.com/office/drawing/2014/main" id="{FF63E3FD-D1C9-4831-BB8A-CBE6BA1A3D69}"/>
                </a:ext>
              </a:extLst>
            </p:cNvPr>
            <p:cNvSpPr/>
            <p:nvPr/>
          </p:nvSpPr>
          <p:spPr>
            <a:xfrm rot="16200000">
              <a:off x="3063659" y="2267709"/>
              <a:ext cx="206921" cy="300233"/>
            </a:xfrm>
            <a:prstGeom prst="chevron">
              <a:avLst>
                <a:gd name="adj" fmla="val 6473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6A65B145-873D-4398-ACDF-03D20CA2F949}"/>
              </a:ext>
            </a:extLst>
          </p:cNvPr>
          <p:cNvSpPr txBox="1"/>
          <p:nvPr/>
        </p:nvSpPr>
        <p:spPr>
          <a:xfrm>
            <a:off x="3792724" y="2505465"/>
            <a:ext cx="1024794" cy="47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0030D3A-351C-4317-9E7B-33B41BF1AC0E}"/>
              </a:ext>
            </a:extLst>
          </p:cNvPr>
          <p:cNvGrpSpPr/>
          <p:nvPr/>
        </p:nvGrpSpPr>
        <p:grpSpPr>
          <a:xfrm>
            <a:off x="3778976" y="3252146"/>
            <a:ext cx="822766" cy="1245464"/>
            <a:chOff x="3769506" y="3257701"/>
            <a:chExt cx="690568" cy="104534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96894AE-21B0-47A6-A19F-6B9C54EBB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506" y="3257701"/>
              <a:ext cx="690568" cy="733975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3F89C1E-5A48-44C3-9DB0-F09C26C7739B}"/>
                </a:ext>
              </a:extLst>
            </p:cNvPr>
            <p:cNvSpPr txBox="1"/>
            <p:nvPr/>
          </p:nvSpPr>
          <p:spPr>
            <a:xfrm>
              <a:off x="3782031" y="3963391"/>
              <a:ext cx="660038" cy="33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明文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D5BB57A-54C5-4EC0-8A9C-A241CA3DEEE8}"/>
              </a:ext>
            </a:extLst>
          </p:cNvPr>
          <p:cNvGrpSpPr/>
          <p:nvPr/>
        </p:nvGrpSpPr>
        <p:grpSpPr>
          <a:xfrm>
            <a:off x="3771521" y="4909917"/>
            <a:ext cx="875194" cy="1329068"/>
            <a:chOff x="3771521" y="4608469"/>
            <a:chExt cx="875194" cy="132906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84FBD9B-58A5-4988-AF4E-11526DF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521" y="4608469"/>
              <a:ext cx="875194" cy="998751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1E5E0E03-A13D-4F01-9CF3-FE8F92747F6E}"/>
                </a:ext>
              </a:extLst>
            </p:cNvPr>
            <p:cNvSpPr txBox="1"/>
            <p:nvPr/>
          </p:nvSpPr>
          <p:spPr>
            <a:xfrm>
              <a:off x="3792724" y="5537427"/>
              <a:ext cx="787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密文</a:t>
              </a: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10D0957E-6938-432E-B1AD-87815D1E18A3}"/>
              </a:ext>
            </a:extLst>
          </p:cNvPr>
          <p:cNvSpPr txBox="1"/>
          <p:nvPr/>
        </p:nvSpPr>
        <p:spPr>
          <a:xfrm>
            <a:off x="4752541" y="3342840"/>
            <a:ext cx="1236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明文数据易泄露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0C613AF-DC50-4CA4-838C-BF4BE7E954F3}"/>
              </a:ext>
            </a:extLst>
          </p:cNvPr>
          <p:cNvSpPr txBox="1"/>
          <p:nvPr/>
        </p:nvSpPr>
        <p:spPr>
          <a:xfrm>
            <a:off x="4738937" y="5129127"/>
            <a:ext cx="134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可搜索加密安全可靠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DA92BE8-C19A-44FD-B4A2-A4D9157F64CF}"/>
              </a:ext>
            </a:extLst>
          </p:cNvPr>
          <p:cNvSpPr txBox="1"/>
          <p:nvPr/>
        </p:nvSpPr>
        <p:spPr>
          <a:xfrm>
            <a:off x="7701904" y="3299387"/>
            <a:ext cx="1598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传统密态网盘缺乏分享功能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F38B9D8-5E65-4625-BABA-22C194C89B5D}"/>
              </a:ext>
            </a:extLst>
          </p:cNvPr>
          <p:cNvSpPr txBox="1"/>
          <p:nvPr/>
        </p:nvSpPr>
        <p:spPr>
          <a:xfrm>
            <a:off x="7682746" y="5129127"/>
            <a:ext cx="1605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新型密态网盘支持密态转存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A9B5E2E-589D-4D21-8846-1C446CC369D4}"/>
              </a:ext>
            </a:extLst>
          </p:cNvPr>
          <p:cNvSpPr txBox="1"/>
          <p:nvPr/>
        </p:nvSpPr>
        <p:spPr>
          <a:xfrm>
            <a:off x="10734756" y="3293050"/>
            <a:ext cx="135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时间复杂度高、耗时长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336AE6C-58C3-4944-B6DB-7C56093011AD}"/>
              </a:ext>
            </a:extLst>
          </p:cNvPr>
          <p:cNvSpPr txBox="1"/>
          <p:nvPr/>
        </p:nvSpPr>
        <p:spPr>
          <a:xfrm>
            <a:off x="10710964" y="5188541"/>
            <a:ext cx="138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时间复杂度低、速度快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82141D9-A724-4B1D-97FC-57E781EE4167}"/>
              </a:ext>
            </a:extLst>
          </p:cNvPr>
          <p:cNvGrpSpPr/>
          <p:nvPr/>
        </p:nvGrpSpPr>
        <p:grpSpPr>
          <a:xfrm>
            <a:off x="9339444" y="3329376"/>
            <a:ext cx="1641952" cy="1008789"/>
            <a:chOff x="9339444" y="3329376"/>
            <a:chExt cx="1641952" cy="100878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63EC7B5-FC34-4CEB-B68F-DAF81BCD9A18}"/>
                </a:ext>
              </a:extLst>
            </p:cNvPr>
            <p:cNvGrpSpPr/>
            <p:nvPr/>
          </p:nvGrpSpPr>
          <p:grpSpPr>
            <a:xfrm>
              <a:off x="9513355" y="3329376"/>
              <a:ext cx="1177744" cy="641969"/>
              <a:chOff x="9814343" y="4937245"/>
              <a:chExt cx="1926872" cy="1050306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12938D9-8F57-4ADF-A8A0-16067AB4D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4393"/>
              <a:stretch/>
            </p:blipFill>
            <p:spPr>
              <a:xfrm>
                <a:off x="9814343" y="5009186"/>
                <a:ext cx="1926872" cy="978365"/>
              </a:xfrm>
              <a:prstGeom prst="rect">
                <a:avLst/>
              </a:prstGeom>
            </p:spPr>
          </p:pic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E35A34C-0994-45E6-810D-68EEFE20E5DB}"/>
                  </a:ext>
                </a:extLst>
              </p:cNvPr>
              <p:cNvSpPr txBox="1"/>
              <p:nvPr/>
            </p:nvSpPr>
            <p:spPr>
              <a:xfrm>
                <a:off x="10872987" y="4937245"/>
                <a:ext cx="545577" cy="469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4B2055FE-E681-4588-AEA3-F8E41EC2EAEE}"/>
                </a:ext>
              </a:extLst>
            </p:cNvPr>
            <p:cNvSpPr txBox="1"/>
            <p:nvPr/>
          </p:nvSpPr>
          <p:spPr>
            <a:xfrm>
              <a:off x="9339444" y="3968833"/>
              <a:ext cx="164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传统搜索算法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4719273-A424-4A76-B8C3-12A59B57CAF5}"/>
              </a:ext>
            </a:extLst>
          </p:cNvPr>
          <p:cNvGrpSpPr/>
          <p:nvPr/>
        </p:nvGrpSpPr>
        <p:grpSpPr>
          <a:xfrm>
            <a:off x="9339444" y="5153792"/>
            <a:ext cx="1675712" cy="838712"/>
            <a:chOff x="9339444" y="5093496"/>
            <a:chExt cx="1675712" cy="838712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95AE94F0-0280-4979-903E-A87FB6553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42"/>
            <a:stretch/>
          </p:blipFill>
          <p:spPr>
            <a:xfrm>
              <a:off x="9373204" y="5093496"/>
              <a:ext cx="1641952" cy="393400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E1BB491-8D86-4425-ADCC-E767F077DF52}"/>
                </a:ext>
              </a:extLst>
            </p:cNvPr>
            <p:cNvSpPr txBox="1"/>
            <p:nvPr/>
          </p:nvSpPr>
          <p:spPr>
            <a:xfrm>
              <a:off x="9339444" y="5562876"/>
              <a:ext cx="164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量子搜索算法</a:t>
              </a:r>
            </a:p>
          </p:txBody>
        </p:sp>
      </p:grp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5811CF51-7F68-498A-93D2-43F2CD6C6243}"/>
              </a:ext>
            </a:extLst>
          </p:cNvPr>
          <p:cNvCxnSpPr>
            <a:cxnSpLocks/>
          </p:cNvCxnSpPr>
          <p:nvPr/>
        </p:nvCxnSpPr>
        <p:spPr>
          <a:xfrm>
            <a:off x="5004077" y="4435649"/>
            <a:ext cx="0" cy="474268"/>
          </a:xfrm>
          <a:prstGeom prst="straightConnector1">
            <a:avLst/>
          </a:prstGeom>
          <a:ln w="381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F185A8D-A610-4EA7-991F-614AA12E0928}"/>
              </a:ext>
            </a:extLst>
          </p:cNvPr>
          <p:cNvCxnSpPr>
            <a:cxnSpLocks/>
          </p:cNvCxnSpPr>
          <p:nvPr/>
        </p:nvCxnSpPr>
        <p:spPr>
          <a:xfrm>
            <a:off x="7939867" y="4416828"/>
            <a:ext cx="0" cy="474268"/>
          </a:xfrm>
          <a:prstGeom prst="straightConnector1">
            <a:avLst/>
          </a:prstGeom>
          <a:ln w="381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C3ED2DB-B4B0-4A21-BD0B-A76C7DA31641}"/>
              </a:ext>
            </a:extLst>
          </p:cNvPr>
          <p:cNvCxnSpPr>
            <a:cxnSpLocks/>
          </p:cNvCxnSpPr>
          <p:nvPr/>
        </p:nvCxnSpPr>
        <p:spPr>
          <a:xfrm>
            <a:off x="10785226" y="4424278"/>
            <a:ext cx="0" cy="474268"/>
          </a:xfrm>
          <a:prstGeom prst="straightConnector1">
            <a:avLst/>
          </a:prstGeom>
          <a:ln w="381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22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t="2551" r="8230" b="1389"/>
          <a:stretch>
            <a:fillRect/>
          </a:stretch>
        </p:blipFill>
        <p:spPr>
          <a:xfrm>
            <a:off x="7383596" y="1415436"/>
            <a:ext cx="3414529" cy="48242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10850" t="14415" r="12054" b="8366"/>
          <a:stretch>
            <a:fillRect/>
          </a:stretch>
        </p:blipFill>
        <p:spPr>
          <a:xfrm>
            <a:off x="2035271" y="1415436"/>
            <a:ext cx="3409025" cy="48242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宋体" panose="02010600030101010101" pitchFamily="2" charset="-122"/>
                <a:ea typeface="微软雅黑" panose="020B0503020204020204" charset="-122"/>
                <a:cs typeface="+mj-cs"/>
                <a:sym typeface="+mn-lt"/>
              </a:rPr>
              <a:t>权威评价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lt"/>
              </a:rPr>
              <a:t>——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lt"/>
              </a:rPr>
              <a:t>企业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高度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肯定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7550" y="1958828"/>
            <a:ext cx="3224466" cy="111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绿盟科技东北诚聘安全工程师 - FreeBuf网络安全行业门户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57" y="1046104"/>
            <a:ext cx="854483" cy="4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7551182" y="2809732"/>
            <a:ext cx="3145870" cy="1317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可信华泰当选第三批网络安全卓越合作伙伴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847" y="1046104"/>
            <a:ext cx="1108659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493392" y="2716757"/>
            <a:ext cx="2416914" cy="68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王子尧 </a:t>
            </a:r>
            <a:endParaRPr lang="en-US" altLang="zh-CN" sz="20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负责新型云盘探索</a:t>
            </a:r>
            <a:endParaRPr lang="en-US" altLang="zh-CN" sz="16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" r="3054"/>
          <a:stretch>
            <a:fillRect/>
          </a:stretch>
        </p:blipFill>
        <p:spPr>
          <a:xfrm>
            <a:off x="1170295" y="3819161"/>
            <a:ext cx="1164348" cy="1705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961824"/>
            <a:ext cx="1135187" cy="1701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4" name="文本框 23"/>
          <p:cNvSpPr txBox="1"/>
          <p:nvPr/>
        </p:nvSpPr>
        <p:spPr>
          <a:xfrm>
            <a:off x="3347561" y="2716757"/>
            <a:ext cx="2436211" cy="95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罗理恒 </a:t>
            </a:r>
            <a:endParaRPr lang="en-US" altLang="zh-CN" sz="20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负责云盘市场调研</a:t>
            </a:r>
            <a:endParaRPr lang="en-US" altLang="zh-CN" sz="16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4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计算机学院 研究大数据方向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148594" y="2716757"/>
            <a:ext cx="2436211" cy="95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杨明欣 </a:t>
            </a:r>
            <a:endParaRPr lang="en-US" altLang="zh-CN" sz="20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负责量子云平台对接</a:t>
            </a:r>
            <a:endParaRPr lang="en-US" altLang="zh-CN" sz="16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4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计算机学院 研究加密算法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948222" y="2697876"/>
            <a:ext cx="2436211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王文恺</a:t>
            </a:r>
            <a:endParaRPr lang="en-US" altLang="zh-CN" sz="20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负责编写量子代码</a:t>
            </a:r>
            <a:endParaRPr lang="en-US" altLang="zh-CN" sz="16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4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计算机学院 研究云盘存储</a:t>
            </a:r>
            <a:endParaRPr lang="en-US" altLang="zh-CN" sz="14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endParaRPr lang="zh-CN" altLang="en-US" sz="20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55948" y="5578742"/>
            <a:ext cx="2436211" cy="95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刘昕 </a:t>
            </a:r>
            <a:endParaRPr lang="en-US" altLang="zh-CN" sz="20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负责文档撰写</a:t>
            </a:r>
            <a:endParaRPr lang="en-US" altLang="zh-CN" sz="16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4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计算机学院 研究大数据方向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125896" y="5597488"/>
            <a:ext cx="2436211" cy="95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陈威</a:t>
            </a:r>
            <a:endParaRPr lang="en-US" altLang="zh-CN" sz="20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en-US" altLang="zh-CN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端开发</a:t>
            </a:r>
            <a:endParaRPr lang="en-US" altLang="zh-CN" sz="16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4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计算机学院 研究量子计算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990249" y="5597488"/>
            <a:ext cx="2436211" cy="95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郭星宇</a:t>
            </a:r>
            <a:endParaRPr lang="en-US" altLang="zh-CN" sz="20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en-US" altLang="zh-CN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r>
              <a:rPr lang="zh-CN" altLang="en-US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端开发</a:t>
            </a:r>
            <a:endParaRPr lang="en-US" altLang="zh-CN" sz="16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4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计算机学院 研究云盘加密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981" y="3801405"/>
            <a:ext cx="1186520" cy="1710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12" y="952853"/>
            <a:ext cx="1243731" cy="1705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31" y="3726056"/>
            <a:ext cx="1186648" cy="1778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63" y="952945"/>
            <a:ext cx="1135187" cy="1746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4" name="文本框 33"/>
          <p:cNvSpPr txBox="1"/>
          <p:nvPr/>
        </p:nvSpPr>
        <p:spPr>
          <a:xfrm>
            <a:off x="244985" y="5597488"/>
            <a:ext cx="3044127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金航宇</a:t>
            </a:r>
            <a:endParaRPr lang="en-US" altLang="zh-CN" sz="20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负责量子算法研究</a:t>
            </a:r>
            <a:endParaRPr lang="en-US" altLang="zh-CN" sz="16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4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物理学院 研究量子物理方向</a:t>
            </a:r>
            <a:endParaRPr lang="en-US" altLang="zh-CN" sz="1400" b="1" dirty="0">
              <a:solidFill>
                <a:srgbClr val="003B7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r="4180"/>
          <a:stretch>
            <a:fillRect/>
          </a:stretch>
        </p:blipFill>
        <p:spPr>
          <a:xfrm>
            <a:off x="4020114" y="961731"/>
            <a:ext cx="1211402" cy="1701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4178" r="6677" b="4178"/>
          <a:stretch>
            <a:fillRect/>
          </a:stretch>
        </p:blipFill>
        <p:spPr>
          <a:xfrm>
            <a:off x="6808012" y="3755308"/>
            <a:ext cx="1186521" cy="1778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7" name="文本框 36"/>
          <p:cNvSpPr txBox="1"/>
          <p:nvPr/>
        </p:nvSpPr>
        <p:spPr>
          <a:xfrm>
            <a:off x="551383" y="3349937"/>
            <a:ext cx="2725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计算机学院 研究新型云盘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团队成员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/>
          <p:nvPr/>
        </p:nvSpPr>
        <p:spPr>
          <a:xfrm>
            <a:off x="4029994" y="958100"/>
            <a:ext cx="6530502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3B7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王蔚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4011550" y="1358210"/>
            <a:ext cx="7617432" cy="265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9" tIns="45710" rIns="91419" bIns="4571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华中科技大学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, 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计算机学院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, 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副教授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, 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博士生导师；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指导本科生在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2021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年“挑战杯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”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竞赛“揭榜挂帅”专项赛中获国家一等奖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主持国家自然科学基金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, 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国家博士后基金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, 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湖北省自然科学基金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; 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参与国家重点研发项目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, 863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项目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, 973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项目等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从事大数据安全、网络编码和网络安全</a:t>
            </a:r>
            <a:b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</a:b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目前已发表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20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余篇国际顶级会议和期刊论文</a:t>
            </a:r>
            <a:b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</a:b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任国际学术期刊客座编辑、学术期刊审稿人，</a:t>
            </a:r>
            <a:b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</a:br>
            <a:b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</a:br>
            <a:b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</a:b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82000" y="3513040"/>
            <a:ext cx="11628000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8040216" y="3825532"/>
            <a:ext cx="3182495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李霖</a:t>
            </a:r>
            <a:r>
              <a:rPr lang="en-US" altLang="zh-CN" sz="24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39570" y="4297734"/>
            <a:ext cx="3597779" cy="187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华中科技大学网络空间安全学院教授、博导。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主要研究方向包括：格密码学、可搜索加密、口令安全、人工智能安全等。在数个国内外知名期刊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会议发表论文，主要包括：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USENIX Security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NDSS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ESORICS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等。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指导本科生在第十七届“挑战杯”竞赛“揭榜挂帅”专项赛中获全国特等奖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905889"/>
            <a:ext cx="1584176" cy="237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9" r="14261"/>
          <a:stretch>
            <a:fillRect/>
          </a:stretch>
        </p:blipFill>
        <p:spPr bwMode="auto">
          <a:xfrm>
            <a:off x="282178" y="3811084"/>
            <a:ext cx="1684453" cy="2477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" r="4064"/>
          <a:stretch>
            <a:fillRect/>
          </a:stretch>
        </p:blipFill>
        <p:spPr bwMode="auto">
          <a:xfrm>
            <a:off x="6096000" y="3789590"/>
            <a:ext cx="1872208" cy="2477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8040683" y="4295789"/>
            <a:ext cx="3597779" cy="2138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华中科技大学物理学院教授、博士生导师。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主要从事基于里德堡原子的量子物理与精密测量研究，研究方向涵盖了量子光学，量子信息，精密测量，冷原子物理，量子模拟等。在冷原子和量子物理领域开展了一系列原创性的研究，科研成果发表于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Nature, Nature Physics, Nature Photonics, Nature Communications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139570" y="3825532"/>
            <a:ext cx="3182495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0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徐鹏</a:t>
            </a:r>
            <a:r>
              <a:rPr lang="en-US" altLang="zh-CN" sz="2400" b="1" dirty="0">
                <a:solidFill>
                  <a:srgbClr val="003B7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团队顾问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3B7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109">
            <a:extLst>
              <a:ext uri="{FF2B5EF4-FFF2-40B4-BE49-F238E27FC236}">
                <a16:creationId xmlns:a16="http://schemas.microsoft.com/office/drawing/2014/main" id="{CAF2A0B7-F88B-2554-D1D0-B30367B95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608581">
            <a:off x="5129871" y="3508373"/>
            <a:ext cx="1020462" cy="1020462"/>
          </a:xfrm>
          <a:custGeom>
            <a:avLst/>
            <a:gdLst>
              <a:gd name="T0" fmla="*/ 274 w 274"/>
              <a:gd name="T1" fmla="*/ 133 h 274"/>
              <a:gd name="T2" fmla="*/ 142 w 274"/>
              <a:gd name="T3" fmla="*/ 0 h 274"/>
              <a:gd name="T4" fmla="*/ 0 w 274"/>
              <a:gd name="T5" fmla="*/ 142 h 274"/>
              <a:gd name="T6" fmla="*/ 132 w 274"/>
              <a:gd name="T7" fmla="*/ 274 h 274"/>
              <a:gd name="T8" fmla="*/ 274 w 274"/>
              <a:gd name="T9" fmla="*/ 133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74" y="133"/>
                </a:moveTo>
                <a:lnTo>
                  <a:pt x="142" y="0"/>
                </a:lnTo>
                <a:lnTo>
                  <a:pt x="0" y="142"/>
                </a:lnTo>
                <a:lnTo>
                  <a:pt x="132" y="274"/>
                </a:lnTo>
                <a:lnTo>
                  <a:pt x="274" y="133"/>
                </a:lnTo>
                <a:close/>
              </a:path>
            </a:pathLst>
          </a:custGeom>
          <a:solidFill>
            <a:srgbClr val="70AD47">
              <a:lumMod val="60000"/>
              <a:lumOff val="40000"/>
            </a:srgb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7" name="Freeform 109">
            <a:extLst>
              <a:ext uri="{FF2B5EF4-FFF2-40B4-BE49-F238E27FC236}">
                <a16:creationId xmlns:a16="http://schemas.microsoft.com/office/drawing/2014/main" id="{775E1165-74C9-D3F3-1812-CA8D6C2A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21118675" flipH="1" flipV="1">
            <a:off x="2813503" y="3227371"/>
            <a:ext cx="1261491" cy="1243786"/>
          </a:xfrm>
          <a:custGeom>
            <a:avLst/>
            <a:gdLst>
              <a:gd name="T0" fmla="*/ 274 w 274"/>
              <a:gd name="T1" fmla="*/ 133 h 274"/>
              <a:gd name="T2" fmla="*/ 142 w 274"/>
              <a:gd name="T3" fmla="*/ 0 h 274"/>
              <a:gd name="T4" fmla="*/ 0 w 274"/>
              <a:gd name="T5" fmla="*/ 142 h 274"/>
              <a:gd name="T6" fmla="*/ 132 w 274"/>
              <a:gd name="T7" fmla="*/ 274 h 274"/>
              <a:gd name="T8" fmla="*/ 274 w 274"/>
              <a:gd name="T9" fmla="*/ 133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74" y="133"/>
                </a:moveTo>
                <a:lnTo>
                  <a:pt x="142" y="0"/>
                </a:lnTo>
                <a:lnTo>
                  <a:pt x="0" y="142"/>
                </a:lnTo>
                <a:lnTo>
                  <a:pt x="132" y="274"/>
                </a:lnTo>
                <a:lnTo>
                  <a:pt x="274" y="133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8" name="Freeform 109">
            <a:extLst>
              <a:ext uri="{FF2B5EF4-FFF2-40B4-BE49-F238E27FC236}">
                <a16:creationId xmlns:a16="http://schemas.microsoft.com/office/drawing/2014/main" id="{7EE27681-7E34-54A1-54C0-A9B331878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20442932" flipH="1" flipV="1">
            <a:off x="7821137" y="3318639"/>
            <a:ext cx="839357" cy="839357"/>
          </a:xfrm>
          <a:custGeom>
            <a:avLst/>
            <a:gdLst>
              <a:gd name="T0" fmla="*/ 274 w 274"/>
              <a:gd name="T1" fmla="*/ 133 h 274"/>
              <a:gd name="T2" fmla="*/ 142 w 274"/>
              <a:gd name="T3" fmla="*/ 0 h 274"/>
              <a:gd name="T4" fmla="*/ 0 w 274"/>
              <a:gd name="T5" fmla="*/ 142 h 274"/>
              <a:gd name="T6" fmla="*/ 132 w 274"/>
              <a:gd name="T7" fmla="*/ 274 h 274"/>
              <a:gd name="T8" fmla="*/ 274 w 274"/>
              <a:gd name="T9" fmla="*/ 133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74" y="133"/>
                </a:moveTo>
                <a:lnTo>
                  <a:pt x="142" y="0"/>
                </a:lnTo>
                <a:lnTo>
                  <a:pt x="0" y="142"/>
                </a:lnTo>
                <a:lnTo>
                  <a:pt x="132" y="274"/>
                </a:lnTo>
                <a:lnTo>
                  <a:pt x="274" y="133"/>
                </a:lnTo>
                <a:close/>
              </a:path>
            </a:pathLst>
          </a:custGeom>
          <a:solidFill>
            <a:srgbClr val="316D4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9" name="Oval 99">
            <a:extLst>
              <a:ext uri="{FF2B5EF4-FFF2-40B4-BE49-F238E27FC236}">
                <a16:creationId xmlns:a16="http://schemas.microsoft.com/office/drawing/2014/main" id="{1A569CF8-4A3A-851A-2BC8-89F30D50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4684" y="3069335"/>
            <a:ext cx="2407431" cy="2407431"/>
          </a:xfrm>
          <a:prstGeom prst="ellips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0" name="Oval 100">
            <a:extLst>
              <a:ext uri="{FF2B5EF4-FFF2-40B4-BE49-F238E27FC236}">
                <a16:creationId xmlns:a16="http://schemas.microsoft.com/office/drawing/2014/main" id="{8AC19906-8F54-770D-9B49-327C00F98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64009" y="3323238"/>
            <a:ext cx="1973121" cy="18996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grpSp>
        <p:nvGrpSpPr>
          <p:cNvPr id="91" name="组 101">
            <a:extLst>
              <a:ext uri="{FF2B5EF4-FFF2-40B4-BE49-F238E27FC236}">
                <a16:creationId xmlns:a16="http://schemas.microsoft.com/office/drawing/2014/main" id="{CFBC0FD8-00A9-F3B5-579F-F426F73523B6}"/>
              </a:ext>
            </a:extLst>
          </p:cNvPr>
          <p:cNvGrpSpPr/>
          <p:nvPr/>
        </p:nvGrpSpPr>
        <p:grpSpPr>
          <a:xfrm>
            <a:off x="5623160" y="1846834"/>
            <a:ext cx="2621320" cy="2621320"/>
            <a:chOff x="5885192" y="2937065"/>
            <a:chExt cx="853200" cy="853200"/>
          </a:xfrm>
        </p:grpSpPr>
        <p:sp>
          <p:nvSpPr>
            <p:cNvPr id="92" name="Oval 102">
              <a:extLst>
                <a:ext uri="{FF2B5EF4-FFF2-40B4-BE49-F238E27FC236}">
                  <a16:creationId xmlns:a16="http://schemas.microsoft.com/office/drawing/2014/main" id="{34829948-FF5E-3CE7-780D-799E62B73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885192" y="2937065"/>
              <a:ext cx="853200" cy="853200"/>
            </a:xfrm>
            <a:prstGeom prst="ellipse">
              <a:avLst/>
            </a:prstGeom>
            <a:solidFill>
              <a:srgbClr val="139B5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93" name="Oval 103">
              <a:extLst>
                <a:ext uri="{FF2B5EF4-FFF2-40B4-BE49-F238E27FC236}">
                  <a16:creationId xmlns:a16="http://schemas.microsoft.com/office/drawing/2014/main" id="{1DF7C14A-881E-9108-6A2F-FA4B8A44A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971592" y="3023465"/>
              <a:ext cx="680400" cy="6804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</p:grpSp>
      <p:grpSp>
        <p:nvGrpSpPr>
          <p:cNvPr id="94" name="组 93">
            <a:extLst>
              <a:ext uri="{FF2B5EF4-FFF2-40B4-BE49-F238E27FC236}">
                <a16:creationId xmlns:a16="http://schemas.microsoft.com/office/drawing/2014/main" id="{95C5C521-0008-B425-23D8-F707836E56A9}"/>
              </a:ext>
            </a:extLst>
          </p:cNvPr>
          <p:cNvGrpSpPr/>
          <p:nvPr/>
        </p:nvGrpSpPr>
        <p:grpSpPr>
          <a:xfrm>
            <a:off x="3242623" y="3421922"/>
            <a:ext cx="2625797" cy="2625797"/>
            <a:chOff x="5736334" y="3239077"/>
            <a:chExt cx="853200" cy="853200"/>
          </a:xfrm>
        </p:grpSpPr>
        <p:sp>
          <p:nvSpPr>
            <p:cNvPr id="95" name="Oval 97">
              <a:extLst>
                <a:ext uri="{FF2B5EF4-FFF2-40B4-BE49-F238E27FC236}">
                  <a16:creationId xmlns:a16="http://schemas.microsoft.com/office/drawing/2014/main" id="{E5CDC28C-9EC2-B6BF-F5F1-B1B793D85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36334" y="3239077"/>
              <a:ext cx="853200" cy="853200"/>
            </a:xfrm>
            <a:prstGeom prst="ellipse">
              <a:avLst/>
            </a:prstGeom>
            <a:solidFill>
              <a:srgbClr val="2688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96" name="Oval 98">
              <a:extLst>
                <a:ext uri="{FF2B5EF4-FFF2-40B4-BE49-F238E27FC236}">
                  <a16:creationId xmlns:a16="http://schemas.microsoft.com/office/drawing/2014/main" id="{0AF6CE55-B105-5C9B-A85A-15E35793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822734" y="3325477"/>
              <a:ext cx="680400" cy="6804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</p:grpSp>
      <p:grpSp>
        <p:nvGrpSpPr>
          <p:cNvPr id="97" name="组 94">
            <a:extLst>
              <a:ext uri="{FF2B5EF4-FFF2-40B4-BE49-F238E27FC236}">
                <a16:creationId xmlns:a16="http://schemas.microsoft.com/office/drawing/2014/main" id="{D238C20E-139E-F97D-4B01-201D36611819}"/>
              </a:ext>
            </a:extLst>
          </p:cNvPr>
          <p:cNvGrpSpPr/>
          <p:nvPr/>
        </p:nvGrpSpPr>
        <p:grpSpPr>
          <a:xfrm>
            <a:off x="792548" y="1451953"/>
            <a:ext cx="2866432" cy="2866433"/>
            <a:chOff x="4515966" y="582206"/>
            <a:chExt cx="1889047" cy="1889047"/>
          </a:xfrm>
        </p:grpSpPr>
        <p:sp>
          <p:nvSpPr>
            <p:cNvPr id="98" name="Oval 95">
              <a:extLst>
                <a:ext uri="{FF2B5EF4-FFF2-40B4-BE49-F238E27FC236}">
                  <a16:creationId xmlns:a16="http://schemas.microsoft.com/office/drawing/2014/main" id="{4F02F0CD-45C2-E5F5-92B8-C3DB78FD4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515966" y="582206"/>
              <a:ext cx="1889047" cy="1889047"/>
            </a:xfrm>
            <a:prstGeom prst="ellipse">
              <a:avLst/>
            </a:prstGeom>
            <a:solidFill>
              <a:srgbClr val="2397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99" name="Oval 96">
              <a:extLst>
                <a:ext uri="{FF2B5EF4-FFF2-40B4-BE49-F238E27FC236}">
                  <a16:creationId xmlns:a16="http://schemas.microsoft.com/office/drawing/2014/main" id="{36140532-902C-14E0-E559-53826A04B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34996" y="812785"/>
              <a:ext cx="1443887" cy="144388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DDFFA449-6FB0-A50A-7C24-FA64573E03EC}"/>
              </a:ext>
            </a:extLst>
          </p:cNvPr>
          <p:cNvSpPr txBox="1"/>
          <p:nvPr/>
        </p:nvSpPr>
        <p:spPr>
          <a:xfrm>
            <a:off x="3779282" y="979561"/>
            <a:ext cx="20644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快速起步</a:t>
            </a:r>
            <a:endParaRPr lang="en-US" altLang="zh-CN" sz="2800" b="1" dirty="0">
              <a:solidFill>
                <a:srgbClr val="2397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基于现有产品优势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迅速赶超传统产品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65A2372E-74A0-777D-C498-D43EA49F53B2}"/>
              </a:ext>
            </a:extLst>
          </p:cNvPr>
          <p:cNvSpPr txBox="1"/>
          <p:nvPr/>
        </p:nvSpPr>
        <p:spPr>
          <a:xfrm>
            <a:off x="8151040" y="983853"/>
            <a:ext cx="238655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分片推进</a:t>
            </a:r>
            <a:endParaRPr lang="en-US" altLang="zh-CN" sz="2800" b="1" dirty="0">
              <a:solidFill>
                <a:srgbClr val="2397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关注安全、量子发展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分片升级产品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双重推进技术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F628DE46-8244-B55B-D298-46974C5747BE}"/>
              </a:ext>
            </a:extLst>
          </p:cNvPr>
          <p:cNvSpPr txBox="1"/>
          <p:nvPr/>
        </p:nvSpPr>
        <p:spPr>
          <a:xfrm>
            <a:off x="1055750" y="5013941"/>
            <a:ext cx="234257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定点突破</a:t>
            </a: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聚焦安全行业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直击用户需求痛点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接洽高端强需求用户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98A7836-DB71-68E5-D616-706AFCAC440C}"/>
              </a:ext>
            </a:extLst>
          </p:cNvPr>
          <p:cNvSpPr txBox="1"/>
          <p:nvPr/>
        </p:nvSpPr>
        <p:spPr>
          <a:xfrm>
            <a:off x="6351442" y="4975463"/>
            <a:ext cx="30396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广域普及</a:t>
            </a:r>
            <a:endParaRPr lang="en-US" altLang="zh-CN" sz="2800" b="1" dirty="0">
              <a:solidFill>
                <a:srgbClr val="2397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拓宽应用场景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让更多人享受量子技术红利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>
            <a:extLst>
              <a:ext uri="{FF2B5EF4-FFF2-40B4-BE49-F238E27FC236}">
                <a16:creationId xmlns:a16="http://schemas.microsoft.com/office/drawing/2014/main" id="{B0F29F0E-3B8E-94CD-FDCA-6AA9AE0546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049" y="2519343"/>
            <a:ext cx="1084197" cy="986501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796A8DF1-6A92-CACC-0801-B006231211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952">
            <a:off x="1807191" y="2248398"/>
            <a:ext cx="840179" cy="842537"/>
          </a:xfrm>
          <a:prstGeom prst="rect">
            <a:avLst/>
          </a:prstGeom>
        </p:spPr>
      </p:pic>
      <p:sp>
        <p:nvSpPr>
          <p:cNvPr id="106" name="文本框 105">
            <a:extLst>
              <a:ext uri="{FF2B5EF4-FFF2-40B4-BE49-F238E27FC236}">
                <a16:creationId xmlns:a16="http://schemas.microsoft.com/office/drawing/2014/main" id="{B42DECA4-24F9-CB01-9307-4042D179FB1C}"/>
              </a:ext>
            </a:extLst>
          </p:cNvPr>
          <p:cNvSpPr txBox="1"/>
          <p:nvPr/>
        </p:nvSpPr>
        <p:spPr>
          <a:xfrm>
            <a:off x="1830059" y="3308878"/>
            <a:ext cx="924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DengXian Light" panose="020F0302020204030204"/>
              </a:rPr>
              <a:t>PART 1</a:t>
            </a:r>
            <a:endParaRPr lang="zh-CN" altLang="en-US" dirty="0">
              <a:solidFill>
                <a:prstClr val="black"/>
              </a:solidFill>
              <a:latin typeface="DengXian Light" panose="020F0302020204030204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9CFC700-F8CD-A8D5-B0E6-7F11141FD3F1}"/>
              </a:ext>
            </a:extLst>
          </p:cNvPr>
          <p:cNvSpPr txBox="1"/>
          <p:nvPr/>
        </p:nvSpPr>
        <p:spPr>
          <a:xfrm>
            <a:off x="4142935" y="5140544"/>
            <a:ext cx="1143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DengXian Light" panose="020F0302020204030204"/>
              </a:rPr>
              <a:t>PART 2</a:t>
            </a:r>
            <a:endParaRPr lang="zh-CN" altLang="en-US" dirty="0">
              <a:solidFill>
                <a:prstClr val="black"/>
              </a:solidFill>
              <a:latin typeface="DengXian Light" panose="020F0302020204030204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E0E6666-EAF1-3FDB-7C69-E411AB41DE2D}"/>
              </a:ext>
            </a:extLst>
          </p:cNvPr>
          <p:cNvSpPr txBox="1"/>
          <p:nvPr/>
        </p:nvSpPr>
        <p:spPr>
          <a:xfrm>
            <a:off x="6531894" y="3514673"/>
            <a:ext cx="1143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DengXian Light" panose="020F0302020204030204"/>
              </a:rPr>
              <a:t>PART 3</a:t>
            </a:r>
            <a:endParaRPr lang="zh-CN" altLang="en-US" dirty="0">
              <a:solidFill>
                <a:prstClr val="black"/>
              </a:solidFill>
              <a:latin typeface="DengXian Light" panose="020F0302020204030204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907E5873-C791-0FCA-5B98-432E439363C9}"/>
              </a:ext>
            </a:extLst>
          </p:cNvPr>
          <p:cNvSpPr txBox="1"/>
          <p:nvPr/>
        </p:nvSpPr>
        <p:spPr>
          <a:xfrm>
            <a:off x="9099663" y="4726269"/>
            <a:ext cx="1143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DengXian Light" panose="020F0302020204030204"/>
              </a:rPr>
              <a:t>PART 4</a:t>
            </a:r>
            <a:endParaRPr lang="zh-CN" altLang="en-US" dirty="0">
              <a:solidFill>
                <a:prstClr val="black"/>
              </a:solidFill>
              <a:latin typeface="DengXian Light" panose="020F0302020204030204"/>
            </a:endParaRPr>
          </a:p>
        </p:txBody>
      </p: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091583BD-D37B-6B27-55C5-25836CD1D9A5}"/>
              </a:ext>
            </a:extLst>
          </p:cNvPr>
          <p:cNvCxnSpPr>
            <a:cxnSpLocks/>
          </p:cNvCxnSpPr>
          <p:nvPr/>
        </p:nvCxnSpPr>
        <p:spPr>
          <a:xfrm>
            <a:off x="3844391" y="1413197"/>
            <a:ext cx="2064449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C9566231-72DC-30AA-609A-AFE2240101B2}"/>
              </a:ext>
            </a:extLst>
          </p:cNvPr>
          <p:cNvCxnSpPr>
            <a:cxnSpLocks/>
          </p:cNvCxnSpPr>
          <p:nvPr/>
        </p:nvCxnSpPr>
        <p:spPr>
          <a:xfrm flipH="1">
            <a:off x="3207133" y="1410926"/>
            <a:ext cx="637258" cy="415692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46222D7A-EC83-869C-C30C-4B6A25A86656}"/>
              </a:ext>
            </a:extLst>
          </p:cNvPr>
          <p:cNvCxnSpPr>
            <a:cxnSpLocks/>
          </p:cNvCxnSpPr>
          <p:nvPr/>
        </p:nvCxnSpPr>
        <p:spPr>
          <a:xfrm>
            <a:off x="8168592" y="1442176"/>
            <a:ext cx="2064449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0D79CE7E-2438-C6F8-B2DD-0678A5CE9355}"/>
              </a:ext>
            </a:extLst>
          </p:cNvPr>
          <p:cNvCxnSpPr>
            <a:cxnSpLocks/>
          </p:cNvCxnSpPr>
          <p:nvPr/>
        </p:nvCxnSpPr>
        <p:spPr>
          <a:xfrm flipH="1">
            <a:off x="7433584" y="1439268"/>
            <a:ext cx="735008" cy="445474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1302697F-3C2C-A10C-919F-E8BB311F2E13}"/>
              </a:ext>
            </a:extLst>
          </p:cNvPr>
          <p:cNvCxnSpPr>
            <a:cxnSpLocks/>
          </p:cNvCxnSpPr>
          <p:nvPr/>
        </p:nvCxnSpPr>
        <p:spPr>
          <a:xfrm>
            <a:off x="1000424" y="5474187"/>
            <a:ext cx="165927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A9292EBC-DCD9-CC9E-1EEB-6A4CBE8969EB}"/>
              </a:ext>
            </a:extLst>
          </p:cNvPr>
          <p:cNvCxnSpPr>
            <a:cxnSpLocks/>
          </p:cNvCxnSpPr>
          <p:nvPr/>
        </p:nvCxnSpPr>
        <p:spPr>
          <a:xfrm flipV="1">
            <a:off x="2700034" y="5120200"/>
            <a:ext cx="609814" cy="353987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ABB298B2-4171-7ECE-67BF-AFCF170018EB}"/>
              </a:ext>
            </a:extLst>
          </p:cNvPr>
          <p:cNvCxnSpPr>
            <a:cxnSpLocks/>
          </p:cNvCxnSpPr>
          <p:nvPr/>
        </p:nvCxnSpPr>
        <p:spPr>
          <a:xfrm>
            <a:off x="6351442" y="5432233"/>
            <a:ext cx="155461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AB437501-DD00-DD2A-53AA-92345DCC1CB5}"/>
              </a:ext>
            </a:extLst>
          </p:cNvPr>
          <p:cNvCxnSpPr>
            <a:cxnSpLocks/>
          </p:cNvCxnSpPr>
          <p:nvPr/>
        </p:nvCxnSpPr>
        <p:spPr>
          <a:xfrm flipV="1">
            <a:off x="7906052" y="5080704"/>
            <a:ext cx="547753" cy="351529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8" name="图片 117">
            <a:extLst>
              <a:ext uri="{FF2B5EF4-FFF2-40B4-BE49-F238E27FC236}">
                <a16:creationId xmlns:a16="http://schemas.microsoft.com/office/drawing/2014/main" id="{F8E89AC9-DA43-99EF-1DD3-532EE311A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663" y="3601884"/>
            <a:ext cx="919396" cy="1138527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B0ED7CA9-2B47-4CCE-19A8-385231FE4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774" y="4080889"/>
            <a:ext cx="1065496" cy="106549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0199261-FDE5-6B75-2746-F06362C2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+mj-cs"/>
              </a:rPr>
              <a:t>未来展望</a:t>
            </a:r>
            <a:r>
              <a:rPr lang="en-US" altLang="zh-CN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探寻发展道路</a:t>
            </a:r>
          </a:p>
        </p:txBody>
      </p:sp>
    </p:spTree>
    <p:extLst>
      <p:ext uri="{BB962C8B-B14F-4D97-AF65-F5344CB8AC3E}">
        <p14:creationId xmlns:p14="http://schemas.microsoft.com/office/powerpoint/2010/main" val="211870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6A182E-E025-0C0D-B820-9A7CC93DF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7" b="4911"/>
          <a:stretch/>
        </p:blipFill>
        <p:spPr>
          <a:xfrm>
            <a:off x="4311" y="-1"/>
            <a:ext cx="12183378" cy="4288467"/>
          </a:xfrm>
          <a:prstGeom prst="rect">
            <a:avLst/>
          </a:prstGeom>
        </p:spPr>
      </p:pic>
      <p:sp>
        <p:nvSpPr>
          <p:cNvPr id="4" name="Freeform 12">
            <a:extLst>
              <a:ext uri="{FF2B5EF4-FFF2-40B4-BE49-F238E27FC236}">
                <a16:creationId xmlns:a16="http://schemas.microsoft.com/office/drawing/2014/main" id="{E4F5104A-221A-BF66-317E-63182C4DCB39}"/>
              </a:ext>
            </a:extLst>
          </p:cNvPr>
          <p:cNvSpPr>
            <a:spLocks/>
          </p:cNvSpPr>
          <p:nvPr/>
        </p:nvSpPr>
        <p:spPr bwMode="auto">
          <a:xfrm>
            <a:off x="2326720" y="4437246"/>
            <a:ext cx="528501" cy="530087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3978B"/>
          </a:solidFill>
          <a:ln>
            <a:noFill/>
          </a:ln>
        </p:spPr>
        <p:txBody>
          <a:bodyPr/>
          <a:lstStyle/>
          <a:p>
            <a:endParaRPr lang="zh-CN" altLang="en-US" sz="1799">
              <a:solidFill>
                <a:schemeClr val="accent1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8B16ED8E-0A76-6228-E087-678067F614AC}"/>
              </a:ext>
            </a:extLst>
          </p:cNvPr>
          <p:cNvSpPr>
            <a:spLocks/>
          </p:cNvSpPr>
          <p:nvPr/>
        </p:nvSpPr>
        <p:spPr bwMode="auto">
          <a:xfrm flipH="1" flipV="1">
            <a:off x="9384423" y="5301457"/>
            <a:ext cx="528501" cy="530087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3978B"/>
          </a:solidFill>
          <a:ln>
            <a:noFill/>
          </a:ln>
        </p:spPr>
        <p:txBody>
          <a:bodyPr/>
          <a:lstStyle/>
          <a:p>
            <a:endParaRPr lang="zh-CN" altLang="en-US" sz="1799">
              <a:solidFill>
                <a:schemeClr val="accent1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TextBox 40">
            <a:extLst>
              <a:ext uri="{FF2B5EF4-FFF2-40B4-BE49-F238E27FC236}">
                <a16:creationId xmlns:a16="http://schemas.microsoft.com/office/drawing/2014/main" id="{B506C96E-6B4A-D6B3-B06F-641426302BDA}"/>
              </a:ext>
            </a:extLst>
          </p:cNvPr>
          <p:cNvSpPr txBox="1"/>
          <p:nvPr/>
        </p:nvSpPr>
        <p:spPr>
          <a:xfrm>
            <a:off x="1918993" y="4846151"/>
            <a:ext cx="849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启明星，让密态云遇上量子 ！</a:t>
            </a: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862E301D-C389-4070-FA82-0F29249408C3}"/>
              </a:ext>
            </a:extLst>
          </p:cNvPr>
          <p:cNvSpPr txBox="1">
            <a:spLocks/>
          </p:cNvSpPr>
          <p:nvPr/>
        </p:nvSpPr>
        <p:spPr>
          <a:xfrm>
            <a:off x="2051839" y="1439203"/>
            <a:ext cx="8016332" cy="647784"/>
          </a:xfrm>
          <a:prstGeom prst="rect">
            <a:avLst/>
          </a:prstGeom>
        </p:spPr>
        <p:txBody>
          <a:bodyPr vert="horz" lIns="91452" tIns="45727" rIns="91452" bIns="45727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1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请专家指导！</a:t>
            </a:r>
          </a:p>
        </p:txBody>
      </p:sp>
    </p:spTree>
    <p:extLst>
      <p:ext uri="{BB962C8B-B14F-4D97-AF65-F5344CB8AC3E}">
        <p14:creationId xmlns:p14="http://schemas.microsoft.com/office/powerpoint/2010/main" val="402879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42E-6 1.85185E-6 L 0.3408 0.15717 " pathEditMode="relative" rAng="0" ptsTypes="AA">
                                      <p:cBhvr>
                                        <p:cTn id="8" dur="500" spd="-99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7033" y="78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14182E-7 -4.07407E-6 L -0.33859 -0.15717 " pathEditMode="relative" rAng="0" ptsTypes="AA">
                                      <p:cBhvr>
                                        <p:cTn id="12" dur="500" spd="-99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6929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70" y="0"/>
            <a:ext cx="12308205" cy="688149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-156392" y="12058"/>
            <a:ext cx="12348392" cy="6880634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95000"/>
                  <a:shade val="30000"/>
                  <a:satMod val="115000"/>
                  <a:alpha val="0"/>
                </a:sysClr>
              </a:gs>
              <a:gs pos="72000">
                <a:sysClr val="window" lastClr="FFFFFF">
                  <a:lumMod val="95000"/>
                  <a:shade val="67500"/>
                  <a:satMod val="115000"/>
                </a:sysClr>
              </a:gs>
              <a:gs pos="100000">
                <a:sysClr val="window" lastClr="FFFFFF">
                  <a:lumMod val="95000"/>
                  <a:shade val="100000"/>
                  <a:satMod val="115000"/>
                </a:sys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85401" y="5899605"/>
            <a:ext cx="1033271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加强量子科技发展战略谋划和系统布局， 把握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大趋势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 下好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先手棋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000" b="1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</a:t>
            </a: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——2020</a:t>
            </a: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年</a:t>
            </a: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10</a:t>
            </a: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月</a:t>
            </a: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16</a:t>
            </a: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日，习近平在中央政治局第二十四次集体学习时强调</a:t>
            </a:r>
            <a:b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br>
            <a:endParaRPr lang="zh-CN" altLang="en-US" sz="16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0" name="任意多边形: 形状 39"/>
          <p:cNvSpPr/>
          <p:nvPr/>
        </p:nvSpPr>
        <p:spPr>
          <a:xfrm>
            <a:off x="365620" y="1640958"/>
            <a:ext cx="11430704" cy="4285046"/>
          </a:xfrm>
          <a:custGeom>
            <a:avLst/>
            <a:gdLst>
              <a:gd name="connsiteX0" fmla="*/ 0 w 10479314"/>
              <a:gd name="connsiteY0" fmla="*/ 3410857 h 5230143"/>
              <a:gd name="connsiteX1" fmla="*/ 2032000 w 10479314"/>
              <a:gd name="connsiteY1" fmla="*/ 4876800 h 5230143"/>
              <a:gd name="connsiteX2" fmla="*/ 3860800 w 10479314"/>
              <a:gd name="connsiteY2" fmla="*/ 5196114 h 5230143"/>
              <a:gd name="connsiteX3" fmla="*/ 5805714 w 10479314"/>
              <a:gd name="connsiteY3" fmla="*/ 4281714 h 5230143"/>
              <a:gd name="connsiteX4" fmla="*/ 10479314 w 10479314"/>
              <a:gd name="connsiteY4" fmla="*/ 0 h 5230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9314" h="5230143">
                <a:moveTo>
                  <a:pt x="0" y="3410857"/>
                </a:moveTo>
                <a:cubicBezTo>
                  <a:pt x="694266" y="3995057"/>
                  <a:pt x="1388533" y="4579257"/>
                  <a:pt x="2032000" y="4876800"/>
                </a:cubicBezTo>
                <a:cubicBezTo>
                  <a:pt x="2675467" y="5174343"/>
                  <a:pt x="3231848" y="5295295"/>
                  <a:pt x="3860800" y="5196114"/>
                </a:cubicBezTo>
                <a:cubicBezTo>
                  <a:pt x="4489752" y="5096933"/>
                  <a:pt x="4702628" y="5147733"/>
                  <a:pt x="5805714" y="4281714"/>
                </a:cubicBezTo>
                <a:cubicBezTo>
                  <a:pt x="6908800" y="3415695"/>
                  <a:pt x="8694057" y="1707847"/>
                  <a:pt x="10479314" y="0"/>
                </a:cubicBezTo>
              </a:path>
            </a:pathLst>
          </a:custGeom>
          <a:noFill/>
          <a:ln w="793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48356" y="3068960"/>
            <a:ext cx="977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1981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</a:p>
        </p:txBody>
      </p:sp>
      <p:sp>
        <p:nvSpPr>
          <p:cNvPr id="42" name="矩形 41"/>
          <p:cNvSpPr/>
          <p:nvPr/>
        </p:nvSpPr>
        <p:spPr>
          <a:xfrm>
            <a:off x="751452" y="3362098"/>
            <a:ext cx="1931729" cy="1403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诺贝尔奖获得者</a:t>
            </a:r>
            <a:r>
              <a:rPr lang="en-US" altLang="zh-C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Richard Feynman</a:t>
            </a:r>
            <a: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首次提出“量子计算机”的概念，基于量子力学的新型计算机的研究被提上了科学发展的历程。</a:t>
            </a:r>
          </a:p>
        </p:txBody>
      </p:sp>
      <p:sp>
        <p:nvSpPr>
          <p:cNvPr id="43" name="矩形 42"/>
          <p:cNvSpPr/>
          <p:nvPr/>
        </p:nvSpPr>
        <p:spPr>
          <a:xfrm>
            <a:off x="3133812" y="4257465"/>
            <a:ext cx="977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1994</a:t>
            </a:r>
            <a:r>
              <a:rPr lang="zh-CN" altLang="en-US" b="1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年</a:t>
            </a:r>
          </a:p>
        </p:txBody>
      </p:sp>
      <p:sp>
        <p:nvSpPr>
          <p:cNvPr id="44" name="矩形 43"/>
          <p:cNvSpPr/>
          <p:nvPr/>
        </p:nvSpPr>
        <p:spPr>
          <a:xfrm>
            <a:off x="3133812" y="4550603"/>
            <a:ext cx="1931730" cy="95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Shor</a:t>
            </a:r>
            <a: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质因数分解算法、</a:t>
            </a:r>
            <a:r>
              <a:rPr lang="en-US" altLang="zh-C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Grover</a:t>
            </a:r>
            <a: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量子搜索算法相继提出，但可使用量子计算机的比特数非常受限。</a:t>
            </a:r>
          </a:p>
        </p:txBody>
      </p:sp>
      <p:sp>
        <p:nvSpPr>
          <p:cNvPr id="45" name="矩形 44"/>
          <p:cNvSpPr/>
          <p:nvPr/>
        </p:nvSpPr>
        <p:spPr>
          <a:xfrm>
            <a:off x="7012305" y="1888580"/>
            <a:ext cx="1006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2020</a:t>
            </a:r>
            <a:r>
              <a:rPr lang="zh-CN" altLang="en-US" b="1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年</a:t>
            </a:r>
          </a:p>
        </p:txBody>
      </p:sp>
      <p:sp>
        <p:nvSpPr>
          <p:cNvPr id="46" name="矩形 45"/>
          <p:cNvSpPr/>
          <p:nvPr/>
        </p:nvSpPr>
        <p:spPr>
          <a:xfrm>
            <a:off x="6999244" y="2181718"/>
            <a:ext cx="1931729" cy="162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76 </a:t>
            </a:r>
            <a: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个光子的量子计算原型机“九章” 、 </a:t>
            </a:r>
            <a:r>
              <a:rPr lang="en-US" altLang="zh-C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66 </a:t>
            </a:r>
            <a: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比特可编程超导量子计算原型机“祖冲之 </a:t>
            </a:r>
            <a:r>
              <a:rPr lang="en-US" altLang="zh-C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 </a:t>
            </a:r>
            <a: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号” 成功问世 ，我国成为目前唯一在两种物理体系实现“量子优越性” 的国家 </a:t>
            </a:r>
          </a:p>
        </p:txBody>
      </p:sp>
      <p:sp>
        <p:nvSpPr>
          <p:cNvPr id="47" name="矩形 46"/>
          <p:cNvSpPr/>
          <p:nvPr/>
        </p:nvSpPr>
        <p:spPr>
          <a:xfrm>
            <a:off x="5285590" y="3771255"/>
            <a:ext cx="1006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2009</a:t>
            </a:r>
            <a:r>
              <a:rPr lang="zh-CN" altLang="en-US" b="1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年</a:t>
            </a:r>
          </a:p>
        </p:txBody>
      </p:sp>
      <p:sp>
        <p:nvSpPr>
          <p:cNvPr id="48" name="矩形 47"/>
          <p:cNvSpPr/>
          <p:nvPr/>
        </p:nvSpPr>
        <p:spPr>
          <a:xfrm>
            <a:off x="5259471" y="4064393"/>
            <a:ext cx="1931730" cy="96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以谷歌、</a:t>
            </a:r>
            <a:r>
              <a:rPr lang="en-US" altLang="zh-C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IBM</a:t>
            </a:r>
            <a: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为代表的一些企业，开始把规模化量子计算机的工程化作为主要的发展方向</a:t>
            </a:r>
          </a:p>
        </p:txBody>
      </p:sp>
      <p:sp>
        <p:nvSpPr>
          <p:cNvPr id="49" name="矩形 48"/>
          <p:cNvSpPr/>
          <p:nvPr/>
        </p:nvSpPr>
        <p:spPr>
          <a:xfrm>
            <a:off x="9240777" y="1026400"/>
            <a:ext cx="1052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2023</a:t>
            </a:r>
            <a:r>
              <a:rPr lang="zh-CN" altLang="en-US" b="1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年</a:t>
            </a:r>
          </a:p>
        </p:txBody>
      </p:sp>
      <p:sp>
        <p:nvSpPr>
          <p:cNvPr id="50" name="矩形 49"/>
          <p:cNvSpPr/>
          <p:nvPr/>
        </p:nvSpPr>
        <p:spPr>
          <a:xfrm>
            <a:off x="9240774" y="1319538"/>
            <a:ext cx="1611503" cy="140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我国量子相关编程语言、 算法等软件开发技术 加速发展，量子计算云平台吸引大量研究人员。</a:t>
            </a:r>
            <a:br>
              <a:rPr lang="zh-CN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</a:br>
            <a:endParaRPr lang="zh-CN" altLang="en-US" sz="12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8166" y="3199952"/>
            <a:ext cx="80190" cy="1409009"/>
            <a:chOff x="1055688" y="3620191"/>
            <a:chExt cx="80190" cy="1409009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1095783" y="3645488"/>
              <a:ext cx="0" cy="138371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53" name="椭圆 52"/>
            <p:cNvSpPr/>
            <p:nvPr/>
          </p:nvSpPr>
          <p:spPr>
            <a:xfrm>
              <a:off x="1055688" y="3620191"/>
              <a:ext cx="80190" cy="80190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072923" y="3637426"/>
              <a:ext cx="45720" cy="4572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36387" y="4417845"/>
            <a:ext cx="80190" cy="1409009"/>
            <a:chOff x="1055688" y="3620191"/>
            <a:chExt cx="80190" cy="140900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1095783" y="3645488"/>
              <a:ext cx="0" cy="138371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57" name="椭圆 56"/>
            <p:cNvSpPr/>
            <p:nvPr/>
          </p:nvSpPr>
          <p:spPr>
            <a:xfrm>
              <a:off x="1055688" y="3620191"/>
              <a:ext cx="80190" cy="80190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072923" y="3637426"/>
              <a:ext cx="45720" cy="4572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179282" y="3967204"/>
            <a:ext cx="80190" cy="1924339"/>
            <a:chOff x="1055688" y="3620191"/>
            <a:chExt cx="80190" cy="1924339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1095783" y="3645488"/>
              <a:ext cx="0" cy="189904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1" name="椭圆 60"/>
            <p:cNvSpPr/>
            <p:nvPr/>
          </p:nvSpPr>
          <p:spPr>
            <a:xfrm>
              <a:off x="1055688" y="3620191"/>
              <a:ext cx="80190" cy="80190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072923" y="3637426"/>
              <a:ext cx="45720" cy="4572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84689" y="2118763"/>
            <a:ext cx="80190" cy="1924339"/>
            <a:chOff x="1055688" y="3620191"/>
            <a:chExt cx="80190" cy="1924339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1095783" y="3645488"/>
              <a:ext cx="0" cy="189904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5" name="椭圆 64"/>
            <p:cNvSpPr/>
            <p:nvPr/>
          </p:nvSpPr>
          <p:spPr>
            <a:xfrm>
              <a:off x="1055688" y="3620191"/>
              <a:ext cx="80190" cy="80190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072923" y="3637426"/>
              <a:ext cx="45720" cy="4572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165110" y="1216629"/>
            <a:ext cx="80190" cy="1924339"/>
            <a:chOff x="1055688" y="3620191"/>
            <a:chExt cx="80190" cy="1924339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1095783" y="3645488"/>
              <a:ext cx="0" cy="189904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9" name="椭圆 68"/>
            <p:cNvSpPr/>
            <p:nvPr/>
          </p:nvSpPr>
          <p:spPr>
            <a:xfrm>
              <a:off x="1055688" y="3620191"/>
              <a:ext cx="80190" cy="80190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72923" y="3637426"/>
              <a:ext cx="45720" cy="4572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96320" y="368168"/>
            <a:ext cx="10690171" cy="433981"/>
          </a:xfrm>
        </p:spPr>
        <p:txBody>
          <a:bodyPr/>
          <a:lstStyle/>
          <a:p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行业动向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——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量子计算的发展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821698" y="257646"/>
            <a:ext cx="11209313" cy="64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04497" y="2245630"/>
            <a:ext cx="1685290" cy="179070"/>
            <a:chOff x="1538" y="3842"/>
            <a:chExt cx="2654" cy="282"/>
          </a:xfrm>
          <a:solidFill>
            <a:schemeClr val="accent1">
              <a:lumMod val="75000"/>
            </a:schemeClr>
          </a:solidFill>
        </p:grpSpPr>
        <p:cxnSp>
          <p:nvCxnSpPr>
            <p:cNvPr id="20" name="直接连接符 19"/>
            <p:cNvCxnSpPr/>
            <p:nvPr/>
          </p:nvCxnSpPr>
          <p:spPr>
            <a:xfrm>
              <a:off x="2386" y="3984"/>
              <a:ext cx="180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1538" y="3842"/>
              <a:ext cx="565" cy="283"/>
              <a:chOff x="5798" y="6599"/>
              <a:chExt cx="1044" cy="522"/>
            </a:xfrm>
            <a:grpFill/>
          </p:grpSpPr>
          <p:sp>
            <p:nvSpPr>
              <p:cNvPr id="22" name="矩形 21"/>
              <p:cNvSpPr/>
              <p:nvPr/>
            </p:nvSpPr>
            <p:spPr>
              <a:xfrm>
                <a:off x="5798" y="6599"/>
                <a:ext cx="522" cy="522"/>
              </a:xfrm>
              <a:prstGeom prst="rect">
                <a:avLst/>
              </a:prstGeom>
              <a:grpFill/>
              <a:ln>
                <a:gradFill>
                  <a:gsLst>
                    <a:gs pos="0">
                      <a:srgbClr val="9270E3">
                        <a:alpha val="0"/>
                      </a:srgbClr>
                    </a:gs>
                    <a:gs pos="50000">
                      <a:srgbClr val="80B6F1">
                        <a:alpha val="61000"/>
                      </a:srgbClr>
                    </a:gs>
                    <a:gs pos="100000">
                      <a:srgbClr val="6EFCFE">
                        <a:alpha val="73000"/>
                      </a:srgbClr>
                    </a:gs>
                  </a:gsLst>
                  <a:lin ang="108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320" y="6599"/>
                <a:ext cx="522" cy="522"/>
              </a:xfrm>
              <a:prstGeom prst="rect">
                <a:avLst/>
              </a:prstGeom>
              <a:grpFill/>
              <a:ln>
                <a:gradFill>
                  <a:gsLst>
                    <a:gs pos="0">
                      <a:srgbClr val="9270E3">
                        <a:alpha val="0"/>
                      </a:srgbClr>
                    </a:gs>
                    <a:gs pos="50000">
                      <a:srgbClr val="80B6F1">
                        <a:alpha val="61000"/>
                      </a:srgbClr>
                    </a:gs>
                    <a:gs pos="100000">
                      <a:srgbClr val="6EFCFE">
                        <a:alpha val="73000"/>
                      </a:srgbClr>
                    </a:gs>
                  </a:gsLst>
                  <a:lin ang="108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/>
          <p:cNvSpPr txBox="1"/>
          <p:nvPr/>
        </p:nvSpPr>
        <p:spPr>
          <a:xfrm>
            <a:off x="910590" y="865505"/>
            <a:ext cx="104565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本题目以量子计算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软件开发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应用探索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为主要内容，使用量子计算云平台， 开放目前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国际领先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的超导量子计算机，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多领域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探索量子计算的应用。</a:t>
            </a:r>
            <a:b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9536510" y="2277592"/>
            <a:ext cx="2138045" cy="0"/>
          </a:xfrm>
          <a:prstGeom prst="line">
            <a:avLst/>
          </a:prstGeom>
          <a:ln w="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/>
          <p:cNvGrpSpPr/>
          <p:nvPr/>
        </p:nvGrpSpPr>
        <p:grpSpPr>
          <a:xfrm>
            <a:off x="7404256" y="3584886"/>
            <a:ext cx="8230407" cy="781050"/>
            <a:chOff x="9053" y="4790"/>
            <a:chExt cx="9614" cy="1230"/>
          </a:xfrm>
          <a:solidFill>
            <a:srgbClr val="23978B"/>
          </a:solidFill>
        </p:grpSpPr>
        <p:sp>
          <p:nvSpPr>
            <p:cNvPr id="95" name="平行四边形 94"/>
            <p:cNvSpPr/>
            <p:nvPr/>
          </p:nvSpPr>
          <p:spPr>
            <a:xfrm>
              <a:off x="9053" y="4790"/>
              <a:ext cx="8520" cy="1230"/>
            </a:xfrm>
            <a:prstGeom prst="parallelogram">
              <a:avLst>
                <a:gd name="adj" fmla="val 396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9538" y="4800"/>
              <a:ext cx="9129" cy="9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0">
                <a:lnSpc>
                  <a:spcPct val="150000"/>
                </a:lnSpc>
                <a:buFont typeface="Wingdings" panose="05000000000000000000" pitchFamily="2" charset="2"/>
                <a:buNone/>
                <a:defRPr sz="280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</a:lstStyle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云盘搜索高效化</a:t>
              </a: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829618" y="2510620"/>
            <a:ext cx="8230407" cy="781050"/>
            <a:chOff x="9053" y="4790"/>
            <a:chExt cx="9614" cy="1230"/>
          </a:xfrm>
          <a:solidFill>
            <a:srgbClr val="23978B"/>
          </a:solidFill>
        </p:grpSpPr>
        <p:sp>
          <p:nvSpPr>
            <p:cNvPr id="98" name="平行四边形 97"/>
            <p:cNvSpPr/>
            <p:nvPr/>
          </p:nvSpPr>
          <p:spPr>
            <a:xfrm>
              <a:off x="9053" y="4790"/>
              <a:ext cx="8520" cy="1230"/>
            </a:xfrm>
            <a:prstGeom prst="parallelogram">
              <a:avLst>
                <a:gd name="adj" fmla="val 396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9538" y="4800"/>
              <a:ext cx="9129" cy="9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0">
                <a:lnSpc>
                  <a:spcPct val="150000"/>
                </a:lnSpc>
                <a:buFont typeface="Wingdings" panose="05000000000000000000" pitchFamily="2" charset="2"/>
                <a:buNone/>
                <a:defRPr sz="280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</a:lstStyle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云盘管理密文化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6961786" y="4672240"/>
            <a:ext cx="8230407" cy="781050"/>
            <a:chOff x="9053" y="4790"/>
            <a:chExt cx="9614" cy="1230"/>
          </a:xfrm>
          <a:solidFill>
            <a:srgbClr val="23978B"/>
          </a:solidFill>
        </p:grpSpPr>
        <p:sp>
          <p:nvSpPr>
            <p:cNvPr id="101" name="平行四边形 100"/>
            <p:cNvSpPr/>
            <p:nvPr/>
          </p:nvSpPr>
          <p:spPr>
            <a:xfrm>
              <a:off x="9053" y="4790"/>
              <a:ext cx="8520" cy="1230"/>
            </a:xfrm>
            <a:prstGeom prst="parallelogram">
              <a:avLst>
                <a:gd name="adj" fmla="val 396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9538" y="4800"/>
              <a:ext cx="9129" cy="9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0">
                <a:lnSpc>
                  <a:spcPct val="150000"/>
                </a:lnSpc>
                <a:buFont typeface="Wingdings" panose="05000000000000000000" pitchFamily="2" charset="2"/>
                <a:buNone/>
                <a:defRPr sz="280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</a:lstStyle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云盘资源共享化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608592" y="5755606"/>
            <a:ext cx="8151647" cy="781050"/>
            <a:chOff x="9145" y="4800"/>
            <a:chExt cx="9522" cy="1230"/>
          </a:xfrm>
          <a:solidFill>
            <a:srgbClr val="23978B"/>
          </a:solidFill>
        </p:grpSpPr>
        <p:sp>
          <p:nvSpPr>
            <p:cNvPr id="104" name="平行四边形 103"/>
            <p:cNvSpPr/>
            <p:nvPr/>
          </p:nvSpPr>
          <p:spPr>
            <a:xfrm>
              <a:off x="9145" y="4800"/>
              <a:ext cx="8520" cy="1230"/>
            </a:xfrm>
            <a:prstGeom prst="parallelogram">
              <a:avLst>
                <a:gd name="adj" fmla="val 396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9538" y="4800"/>
              <a:ext cx="9129" cy="93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0">
                <a:lnSpc>
                  <a:spcPct val="150000"/>
                </a:lnSpc>
                <a:buFont typeface="Wingdings" panose="05000000000000000000" pitchFamily="2" charset="2"/>
                <a:buNone/>
                <a:defRPr sz="280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</a:lstStyle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云盘系统迁移化</a:t>
              </a:r>
            </a:p>
          </p:txBody>
        </p:sp>
      </p:grpSp>
      <p:sp>
        <p:nvSpPr>
          <p:cNvPr id="2" name="加号 1"/>
          <p:cNvSpPr/>
          <p:nvPr/>
        </p:nvSpPr>
        <p:spPr>
          <a:xfrm>
            <a:off x="3062605" y="3346450"/>
            <a:ext cx="921385" cy="92138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10" y="2840990"/>
            <a:ext cx="1866265" cy="1853565"/>
          </a:xfrm>
          <a:prstGeom prst="ellipse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436110" y="2840990"/>
            <a:ext cx="1866265" cy="1853565"/>
          </a:xfrm>
          <a:prstGeom prst="ellipse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2840990"/>
            <a:ext cx="1822450" cy="1809115"/>
          </a:xfrm>
          <a:prstGeom prst="ellipse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958850" y="2818765"/>
            <a:ext cx="1866265" cy="1853565"/>
          </a:xfrm>
          <a:prstGeom prst="ellipse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40"/>
          <p:cNvSpPr txBox="1"/>
          <p:nvPr/>
        </p:nvSpPr>
        <p:spPr>
          <a:xfrm>
            <a:off x="-410552" y="5194131"/>
            <a:ext cx="8494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让密态云遇上量子 ！</a:t>
            </a:r>
          </a:p>
        </p:txBody>
      </p:sp>
      <p:sp>
        <p:nvSpPr>
          <p:cNvPr id="28" name="文本占位符 1"/>
          <p:cNvSpPr>
            <a:spLocks noGrp="1"/>
          </p:cNvSpPr>
          <p:nvPr>
            <p:ph type="body" idx="1"/>
          </p:nvPr>
        </p:nvSpPr>
        <p:spPr>
          <a:xfrm>
            <a:off x="896320" y="359290"/>
            <a:ext cx="10972592" cy="433981"/>
          </a:xfrm>
        </p:spPr>
        <p:txBody>
          <a:bodyPr/>
          <a:lstStyle/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b="1" i="0" kern="1200" spc="0" baseline="0" dirty="0">
                <a:ln>
                  <a:noFill/>
                </a:ln>
                <a:solidFill>
                  <a:srgbClr val="595959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赛题解析</a:t>
            </a:r>
            <a:r>
              <a:rPr lang="en-US" altLang="zh-CN" b="1" i="0" kern="1200" spc="0" baseline="0" dirty="0">
                <a:ln>
                  <a:noFill/>
                </a:ln>
                <a:solidFill>
                  <a:srgbClr val="595959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lang="zh-CN" altLang="zh-CN" b="1" i="0" kern="1200" spc="0" baseline="0" dirty="0">
                <a:ln>
                  <a:noFill/>
                </a:ln>
                <a:solidFill>
                  <a:srgbClr val="23978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基于量子计算云平台的软件开发和应用探索</a:t>
            </a:r>
            <a:endParaRPr lang="zh-CN" altLang="zh-CN" dirty="0"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C7A22C9-1D7B-3430-1913-14A82CB6B3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2060848"/>
            <a:ext cx="3363916" cy="3815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B0059B-3C9E-D34B-F134-3F5AB777BC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92" y="2121115"/>
            <a:ext cx="3605272" cy="2027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73166380-C8A5-64E0-04E9-75F601D73C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95656" y="33763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9D58B04-7986-3C84-6DB6-BBE8370C0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892" y="5090086"/>
            <a:ext cx="3617512" cy="1136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B4E98EF-B296-0E4D-A3B6-2B0F10BC445E}"/>
              </a:ext>
            </a:extLst>
          </p:cNvPr>
          <p:cNvSpPr txBox="1"/>
          <p:nvPr/>
        </p:nvSpPr>
        <p:spPr>
          <a:xfrm>
            <a:off x="1127448" y="167032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个人数据泄露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5AF221E-E7AE-0277-7774-9E13D66980B2}"/>
              </a:ext>
            </a:extLst>
          </p:cNvPr>
          <p:cNvSpPr txBox="1"/>
          <p:nvPr/>
        </p:nvSpPr>
        <p:spPr>
          <a:xfrm>
            <a:off x="7110249" y="1587569"/>
            <a:ext cx="2160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企业数据泄露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DFD331-F1C2-B7BE-4FFB-D6226186B8B9}"/>
              </a:ext>
            </a:extLst>
          </p:cNvPr>
          <p:cNvSpPr txBox="1"/>
          <p:nvPr/>
        </p:nvSpPr>
        <p:spPr>
          <a:xfrm>
            <a:off x="1129308" y="4622656"/>
            <a:ext cx="2160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政府数据泄露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845B291-F60F-7332-7BB1-018F0E96C920}"/>
              </a:ext>
            </a:extLst>
          </p:cNvPr>
          <p:cNvCxnSpPr/>
          <p:nvPr/>
        </p:nvCxnSpPr>
        <p:spPr>
          <a:xfrm>
            <a:off x="6456040" y="1484784"/>
            <a:ext cx="0" cy="4875356"/>
          </a:xfrm>
          <a:prstGeom prst="line">
            <a:avLst/>
          </a:prstGeom>
          <a:noFill/>
          <a:ln w="9525" cap="flat" cmpd="sng" algn="ctr">
            <a:solidFill>
              <a:srgbClr val="23978B"/>
            </a:solidFill>
            <a:prstDash val="solid"/>
          </a:ln>
          <a:effectLst/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6047DD2-531D-2E1C-9966-0CD296DF2B31}"/>
              </a:ext>
            </a:extLst>
          </p:cNvPr>
          <p:cNvSpPr txBox="1"/>
          <p:nvPr/>
        </p:nvSpPr>
        <p:spPr>
          <a:xfrm>
            <a:off x="839416" y="1052736"/>
            <a:ext cx="7200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云盘服务产品安全问题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频发</a:t>
            </a:r>
            <a:endParaRPr lang="zh-CN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85F6DBA-6B0E-598F-5D62-132764B32C4C}"/>
              </a:ext>
            </a:extLst>
          </p:cNvPr>
          <p:cNvSpPr/>
          <p:nvPr/>
        </p:nvSpPr>
        <p:spPr>
          <a:xfrm>
            <a:off x="1408841" y="3732224"/>
            <a:ext cx="3757693" cy="70048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23978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2019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MEGA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网盘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暴露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87GB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，含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11.6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亿邮箱账号密码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8F43BD7-D0D5-649B-39EC-280A15264149}"/>
              </a:ext>
            </a:extLst>
          </p:cNvPr>
          <p:cNvSpPr/>
          <p:nvPr/>
        </p:nvSpPr>
        <p:spPr>
          <a:xfrm>
            <a:off x="1408841" y="5875573"/>
            <a:ext cx="3757693" cy="59254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23978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黑客在论坛宣称以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5000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美元出售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2300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台湾省民众隐私信息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4DAA6E-4EF6-62DC-3FCE-5B7B97D64CED}"/>
              </a:ext>
            </a:extLst>
          </p:cNvPr>
          <p:cNvSpPr/>
          <p:nvPr/>
        </p:nvSpPr>
        <p:spPr>
          <a:xfrm>
            <a:off x="7218631" y="5624016"/>
            <a:ext cx="3777218" cy="92079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23978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米哈游旗下产品多次信息泄露，今年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日，</a:t>
            </a:r>
            <a:r>
              <a:rPr lang="zh-CN" altLang="en-US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其关键数据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网盘遭到攻击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，未来产品设计暴露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B0983C-09A3-889E-4F9D-5BEF23ED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行业痛点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安全无法保障</a:t>
            </a:r>
          </a:p>
        </p:txBody>
      </p:sp>
    </p:spTree>
    <p:extLst>
      <p:ext uri="{BB962C8B-B14F-4D97-AF65-F5344CB8AC3E}">
        <p14:creationId xmlns:p14="http://schemas.microsoft.com/office/powerpoint/2010/main" val="249996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C677267-29F1-1452-6F8F-233A00987CA0}"/>
              </a:ext>
            </a:extLst>
          </p:cNvPr>
          <p:cNvSpPr txBox="1"/>
          <p:nvPr/>
        </p:nvSpPr>
        <p:spPr>
          <a:xfrm>
            <a:off x="813784" y="1063952"/>
            <a:ext cx="695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技术制约导致密文云盘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使用功能不够完善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8F3C9A8-83D8-1C0F-3DE5-A2B0848F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2" y="2822902"/>
            <a:ext cx="5379469" cy="2791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E72B623-9ADF-63F9-BB07-21F61058FAA8}"/>
              </a:ext>
            </a:extLst>
          </p:cNvPr>
          <p:cNvSpPr/>
          <p:nvPr/>
        </p:nvSpPr>
        <p:spPr>
          <a:xfrm>
            <a:off x="1447940" y="2082119"/>
            <a:ext cx="3294408" cy="43204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23978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Forcepoint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不支持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密文分享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80B296-39C1-AF39-DB79-50FF98E39F16}"/>
              </a:ext>
            </a:extLst>
          </p:cNvPr>
          <p:cNvSpPr/>
          <p:nvPr/>
        </p:nvSpPr>
        <p:spPr>
          <a:xfrm>
            <a:off x="7127819" y="2082119"/>
            <a:ext cx="3294408" cy="43204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23978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OneDrive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不支持</a:t>
            </a:r>
            <a:r>
              <a:rPr lang="zh-CN" altLang="en-US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可搜索加密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6C2784-6393-5E59-47D3-212F4912E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行业痛点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功能受到限制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031000-FD6A-441A-948A-2F5724A51A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23"/>
          <a:stretch/>
        </p:blipFill>
        <p:spPr>
          <a:xfrm>
            <a:off x="6549150" y="2822901"/>
            <a:ext cx="4543221" cy="2791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680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4153F1-30DC-E265-C329-17823479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41" y="3119643"/>
            <a:ext cx="4128137" cy="2960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C997B8-5D5D-5F3B-E104-CE7F6CECD0AB}"/>
              </a:ext>
            </a:extLst>
          </p:cNvPr>
          <p:cNvSpPr/>
          <p:nvPr/>
        </p:nvSpPr>
        <p:spPr>
          <a:xfrm>
            <a:off x="7271595" y="5416259"/>
            <a:ext cx="3082428" cy="432048"/>
          </a:xfrm>
          <a:prstGeom prst="rect">
            <a:avLst/>
          </a:prstGeom>
          <a:solidFill>
            <a:schemeClr val="bg1"/>
          </a:solidFill>
          <a:ln>
            <a:solidFill>
              <a:srgbClr val="2397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大量访问导致服务器崩溃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B7DC84-AD96-EFFF-9FA3-4BC3DC5D4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09" y="3119643"/>
            <a:ext cx="5184576" cy="2960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07DA1E-DA05-BC30-DF45-9C292920584C}"/>
              </a:ext>
            </a:extLst>
          </p:cNvPr>
          <p:cNvSpPr/>
          <p:nvPr/>
        </p:nvSpPr>
        <p:spPr>
          <a:xfrm>
            <a:off x="6748741" y="2013769"/>
            <a:ext cx="3998038" cy="830788"/>
          </a:xfrm>
          <a:prstGeom prst="rect">
            <a:avLst/>
          </a:prstGeom>
          <a:solidFill>
            <a:schemeClr val="bg1"/>
          </a:solidFill>
          <a:ln w="28575">
            <a:solidFill>
              <a:srgbClr val="2397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AWS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一个月内发生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三次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宕机，超过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33%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的云服务停用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68F3DF-1588-0CCB-E797-A6D9A1A3CF43}"/>
              </a:ext>
            </a:extLst>
          </p:cNvPr>
          <p:cNvSpPr/>
          <p:nvPr/>
        </p:nvSpPr>
        <p:spPr>
          <a:xfrm>
            <a:off x="1018805" y="2009206"/>
            <a:ext cx="3998037" cy="830787"/>
          </a:xfrm>
          <a:prstGeom prst="rect">
            <a:avLst/>
          </a:prstGeom>
          <a:solidFill>
            <a:schemeClr val="bg1"/>
          </a:solidFill>
          <a:ln w="28575">
            <a:solidFill>
              <a:srgbClr val="2397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密文云盘数据库中索引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不易访问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数据检索性能开销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巨大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C91D69-09BA-D92D-EC7E-35C3BC369FCE}"/>
              </a:ext>
            </a:extLst>
          </p:cNvPr>
          <p:cNvSpPr txBox="1"/>
          <p:nvPr/>
        </p:nvSpPr>
        <p:spPr>
          <a:xfrm>
            <a:off x="813784" y="1063952"/>
            <a:ext cx="672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密文数据检索开销巨大，存在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性能瓶颈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0848C93-C6F8-0380-2A37-873DDC085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行业痛点</a:t>
            </a:r>
            <a:r>
              <a:rPr lang="en-US" altLang="zh-CN" sz="3200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性能存在瓶颈</a:t>
            </a:r>
          </a:p>
        </p:txBody>
      </p:sp>
    </p:spTree>
    <p:extLst>
      <p:ext uri="{BB962C8B-B14F-4D97-AF65-F5344CB8AC3E}">
        <p14:creationId xmlns:p14="http://schemas.microsoft.com/office/powerpoint/2010/main" val="426618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50D43-4D6E-428D-933B-9C0375FC7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320" y="359290"/>
            <a:ext cx="10176125" cy="433981"/>
          </a:xfrm>
        </p:spPr>
        <p:txBody>
          <a:bodyPr/>
          <a:lstStyle/>
          <a:p>
            <a:r>
              <a:rPr lang="zh-CN" altLang="en-US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启明星：可搜索加密</a:t>
            </a:r>
            <a:r>
              <a:rPr lang="en-US" altLang="zh-CN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+</a:t>
            </a:r>
            <a:r>
              <a:rPr lang="zh-CN" altLang="en-US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密态转存</a:t>
            </a:r>
            <a:r>
              <a:rPr lang="en-US" altLang="zh-CN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+</a:t>
            </a:r>
            <a:r>
              <a:rPr lang="zh-CN" altLang="en-US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量子加速检索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0A98FF-B132-469C-95F4-2547BF0EE790}"/>
              </a:ext>
            </a:extLst>
          </p:cNvPr>
          <p:cNvSpPr txBox="1"/>
          <p:nvPr/>
        </p:nvSpPr>
        <p:spPr>
          <a:xfrm>
            <a:off x="2335473" y="6147319"/>
            <a:ext cx="7396356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量子技术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构建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安全、易用、高效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的新型密态云盘！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6D0B79-399D-0250-2B8D-E9F7E98F9696}"/>
              </a:ext>
            </a:extLst>
          </p:cNvPr>
          <p:cNvSpPr txBox="1"/>
          <p:nvPr/>
        </p:nvSpPr>
        <p:spPr>
          <a:xfrm>
            <a:off x="3293758" y="5684692"/>
            <a:ext cx="5381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三大核心技术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，直击行业痛点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BAD28C7-DA76-237B-FE4F-A554A5C93641}"/>
              </a:ext>
            </a:extLst>
          </p:cNvPr>
          <p:cNvSpPr txBox="1"/>
          <p:nvPr/>
        </p:nvSpPr>
        <p:spPr>
          <a:xfrm>
            <a:off x="6452608" y="932182"/>
            <a:ext cx="5251712" cy="4578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安全可靠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首创</a:t>
            </a:r>
            <a:r>
              <a:rPr lang="en-US" altLang="zh-CN" sz="14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KS</a:t>
            </a:r>
            <a:r>
              <a:rPr lang="en-US" altLang="zh-CN" sz="1400" b="1" baseline="30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可搜索加密技术</a:t>
            </a: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实现云盘存储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保障数据安全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功能完善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  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自研密态转存方案保障数据分享与转存安全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     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完善密态云盘功能</a:t>
            </a:r>
            <a:endParaRPr lang="en-US" altLang="zh-CN" sz="14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性能优越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        创新性地在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Grover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算法上增加了可扩展性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大幅提升运行速率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积淀深厚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相关技术在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NDSS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TIFS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等顶级会议或期刊发表论文 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3 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篇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         申请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获批国家专利 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9 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项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49A19E-9303-3972-170A-7B10942C1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1" y="1210001"/>
            <a:ext cx="5913120" cy="43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55F12E8-D9D2-8912-52A1-61407EB0DCB0}"/>
              </a:ext>
            </a:extLst>
          </p:cNvPr>
          <p:cNvSpPr txBox="1"/>
          <p:nvPr/>
        </p:nvSpPr>
        <p:spPr>
          <a:xfrm>
            <a:off x="632435" y="2427587"/>
            <a:ext cx="198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5ABE0F7-ABE4-210A-3962-4B4802EE8E1B}"/>
              </a:ext>
            </a:extLst>
          </p:cNvPr>
          <p:cNvSpPr txBox="1"/>
          <p:nvPr/>
        </p:nvSpPr>
        <p:spPr>
          <a:xfrm>
            <a:off x="4633419" y="2427587"/>
            <a:ext cx="235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FB93D76-0BE1-3D81-1B51-03E4584BEB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00" y="2981251"/>
            <a:ext cx="3505888" cy="2952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09C82C-363E-4FF7-9063-C2029CAF4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90" y="2981250"/>
            <a:ext cx="2851908" cy="2952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2C0199-A77F-4268-BCD3-63F739860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922" y="2981250"/>
            <a:ext cx="3006071" cy="2952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CDF1150-7880-4B52-81AD-6B69DDFBA4FE}"/>
              </a:ext>
            </a:extLst>
          </p:cNvPr>
          <p:cNvSpPr txBox="1"/>
          <p:nvPr/>
        </p:nvSpPr>
        <p:spPr>
          <a:xfrm>
            <a:off x="7956960" y="2432539"/>
            <a:ext cx="235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867599-025A-4EC6-BB87-66192C1C3889}"/>
              </a:ext>
            </a:extLst>
          </p:cNvPr>
          <p:cNvSpPr txBox="1"/>
          <p:nvPr/>
        </p:nvSpPr>
        <p:spPr>
          <a:xfrm>
            <a:off x="1168538" y="1040671"/>
            <a:ext cx="914501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本项目已成功实现多端可用的软件应用，在</a:t>
            </a:r>
            <a:r>
              <a:rPr lang="en-US" altLang="zh-CN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Web</a:t>
            </a:r>
            <a:r>
              <a:rPr lang="zh-CN" alt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端、</a:t>
            </a:r>
            <a:r>
              <a:rPr lang="en-US" altLang="zh-CN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Android</a:t>
            </a:r>
            <a:r>
              <a:rPr lang="zh-CN" alt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端及</a:t>
            </a:r>
            <a:r>
              <a:rPr lang="en-US" altLang="zh-CN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端均可使用，交互性和扩展性强。</a:t>
            </a: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F78D91AC-B046-40CB-943F-94375C210080}"/>
              </a:ext>
            </a:extLst>
          </p:cNvPr>
          <p:cNvSpPr txBox="1">
            <a:spLocks/>
          </p:cNvSpPr>
          <p:nvPr/>
        </p:nvSpPr>
        <p:spPr>
          <a:xfrm>
            <a:off x="896320" y="359779"/>
            <a:ext cx="10176125" cy="433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产品展示</a:t>
            </a:r>
          </a:p>
        </p:txBody>
      </p:sp>
    </p:spTree>
    <p:extLst>
      <p:ext uri="{BB962C8B-B14F-4D97-AF65-F5344CB8AC3E}">
        <p14:creationId xmlns:p14="http://schemas.microsoft.com/office/powerpoint/2010/main" val="3443277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731256"/>
              </p:ext>
            </p:extLst>
          </p:nvPr>
        </p:nvGraphicFramePr>
        <p:xfrm>
          <a:off x="713233" y="1307972"/>
          <a:ext cx="10535753" cy="3807544"/>
        </p:xfrm>
        <a:graphic>
          <a:graphicData uri="http://schemas.openxmlformats.org/drawingml/2006/table">
            <a:tbl>
              <a:tblPr firstRow="1" firstCol="1" lastRow="1"/>
              <a:tblGrid>
                <a:gridCol w="3355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8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2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4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8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数据是否密文搜索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是否实现密态转存功能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密文搜索速度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百度网盘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1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—</a:t>
                      </a:r>
                      <a:endParaRPr lang="zh-CN" altLang="en-US" sz="1600" b="1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3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iCloud</a:t>
                      </a:r>
                      <a:endParaRPr lang="zh-CN" altLang="en-US" sz="1600" b="1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1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—</a:t>
                      </a:r>
                      <a:endParaRPr lang="zh-CN" altLang="en-US" sz="1600" b="1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3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kern="1200" dirty="0" err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BitGlass</a:t>
                      </a:r>
                      <a:endParaRPr lang="zh-CN" altLang="en-US" sz="1600" b="1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1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1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适中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3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kern="1200" dirty="0" err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CipherCloud</a:t>
                      </a:r>
                      <a:endParaRPr lang="zh-CN" altLang="en-US" sz="1600" b="1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1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1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适中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7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启明星（</a:t>
                      </a:r>
                      <a:r>
                        <a:rPr lang="en-US" altLang="zh-CN" sz="1800" b="1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V1.0</a:t>
                      </a: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</a:p>
                  </a:txBody>
                  <a:tcPr marL="91428" marR="91428" marT="45714" marB="457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较快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37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量子加速的启明星密态云盘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1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(V2.0)</a:t>
                      </a:r>
                      <a:endParaRPr lang="zh-CN" altLang="en-US" sz="1800" b="1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28" marR="91428" marT="45714" marB="457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很快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rgbClr val="23978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3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同类产品对比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9" r="56023"/>
          <a:stretch>
            <a:fillRect/>
          </a:stretch>
        </p:blipFill>
        <p:spPr>
          <a:xfrm>
            <a:off x="5092471" y="1990751"/>
            <a:ext cx="237108" cy="2248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9" r="56023"/>
          <a:stretch>
            <a:fillRect/>
          </a:stretch>
        </p:blipFill>
        <p:spPr>
          <a:xfrm>
            <a:off x="5092471" y="2455971"/>
            <a:ext cx="237108" cy="2248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9" r="56023"/>
          <a:stretch>
            <a:fillRect/>
          </a:stretch>
        </p:blipFill>
        <p:spPr>
          <a:xfrm>
            <a:off x="7657363" y="1990751"/>
            <a:ext cx="237108" cy="2248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9" r="56023"/>
          <a:stretch>
            <a:fillRect/>
          </a:stretch>
        </p:blipFill>
        <p:spPr>
          <a:xfrm>
            <a:off x="7657363" y="2457877"/>
            <a:ext cx="237108" cy="2248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9" r="56023"/>
          <a:stretch>
            <a:fillRect/>
          </a:stretch>
        </p:blipFill>
        <p:spPr>
          <a:xfrm>
            <a:off x="7654315" y="2915354"/>
            <a:ext cx="237108" cy="2248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9" r="56023"/>
          <a:stretch>
            <a:fillRect/>
          </a:stretch>
        </p:blipFill>
        <p:spPr>
          <a:xfrm>
            <a:off x="7654315" y="3382479"/>
            <a:ext cx="237108" cy="2248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83" y="2923164"/>
            <a:ext cx="267624" cy="226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593" y="3357484"/>
            <a:ext cx="267624" cy="226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83" y="3857510"/>
            <a:ext cx="424800" cy="36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69" y="3816196"/>
            <a:ext cx="424800" cy="36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83" y="4543333"/>
            <a:ext cx="424800" cy="36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69" y="4543333"/>
            <a:ext cx="424800" cy="36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19125" y="5323036"/>
            <a:ext cx="10629861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启明星密态云盘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提供了一种针对密文环境、功能齐全的云盘软件服务，具有广阔的应用前景和商业价值。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3F3F3F"/>
      </a:dk1>
      <a:lt1>
        <a:sysClr val="window" lastClr="FFFFFF"/>
      </a:lt1>
      <a:dk2>
        <a:srgbClr val="23978B"/>
      </a:dk2>
      <a:lt2>
        <a:srgbClr val="E3DED1"/>
      </a:lt2>
      <a:accent1>
        <a:srgbClr val="23978B"/>
      </a:accent1>
      <a:accent2>
        <a:srgbClr val="678A26"/>
      </a:accent2>
      <a:accent3>
        <a:srgbClr val="C0CF3A"/>
      </a:accent3>
      <a:accent4>
        <a:srgbClr val="03C59B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2525</Words>
  <Application>Microsoft Office PowerPoint</Application>
  <PresentationFormat>宽屏</PresentationFormat>
  <Paragraphs>242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Microsoft YaHei UI</vt:lpstr>
      <vt:lpstr>等线</vt:lpstr>
      <vt:lpstr>等线 Light</vt:lpstr>
      <vt:lpstr>等线 Light</vt:lpstr>
      <vt:lpstr>华文新魏</vt:lpstr>
      <vt:lpstr>思源黑体 CN Heavy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 MuEr</dc:creator>
  <cp:lastModifiedBy>King Adolph</cp:lastModifiedBy>
  <cp:revision>142</cp:revision>
  <dcterms:created xsi:type="dcterms:W3CDTF">2023-07-17T06:57:34Z</dcterms:created>
  <dcterms:modified xsi:type="dcterms:W3CDTF">2023-07-18T16:21:33Z</dcterms:modified>
</cp:coreProperties>
</file>